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71" r:id="rId3"/>
    <p:sldId id="258" r:id="rId4"/>
    <p:sldId id="259" r:id="rId5"/>
    <p:sldId id="260" r:id="rId6"/>
    <p:sldId id="270" r:id="rId7"/>
    <p:sldId id="272" r:id="rId8"/>
    <p:sldId id="276" r:id="rId9"/>
    <p:sldId id="277" r:id="rId10"/>
    <p:sldId id="273" r:id="rId11"/>
    <p:sldId id="274" r:id="rId12"/>
    <p:sldId id="275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D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1111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11222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13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1144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2"/>
  <c:chart>
    <c:title>
      <c:tx>
        <c:rich>
          <a:bodyPr/>
          <a:lstStyle/>
          <a:p>
            <a:pPr algn="ctr" rtl="0">
              <a:defRPr lang="ru-RU" sz="1800" b="1" i="0" u="none" strike="noStrike" kern="1200" baseline="0" dirty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defRPr>
            </a:pPr>
            <a:r>
              <a:rPr lang="ru-RU" sz="1800" b="1" i="0" u="none" strike="noStrike" kern="1200" baseline="0" dirty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Коммуникативные склонности и компетенции (%)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9 класс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Bookman Old Style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1 балл </c:v>
                </c:pt>
                <c:pt idx="1">
                  <c:v>2 балла </c:v>
                </c:pt>
                <c:pt idx="2">
                  <c:v>3 балла </c:v>
                </c:pt>
                <c:pt idx="3">
                  <c:v>4 балла </c:v>
                </c:pt>
                <c:pt idx="4">
                  <c:v>5 баллов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21</c:v>
                </c:pt>
                <c:pt idx="2">
                  <c:v>29</c:v>
                </c:pt>
                <c:pt idx="3">
                  <c:v>14</c:v>
                </c:pt>
                <c:pt idx="4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Bookman Old Style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1 балл </c:v>
                </c:pt>
                <c:pt idx="1">
                  <c:v>2 балла </c:v>
                </c:pt>
                <c:pt idx="2">
                  <c:v>3 балла </c:v>
                </c:pt>
                <c:pt idx="3">
                  <c:v>4 балла </c:v>
                </c:pt>
                <c:pt idx="4">
                  <c:v>5 баллов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24</c:v>
                </c:pt>
                <c:pt idx="1">
                  <c:v>30</c:v>
                </c:pt>
                <c:pt idx="2">
                  <c:v>9</c:v>
                </c:pt>
                <c:pt idx="3">
                  <c:v>18</c:v>
                </c:pt>
                <c:pt idx="4">
                  <c:v>18</c:v>
                </c:pt>
              </c:numCache>
            </c:numRef>
          </c:val>
        </c:ser>
        <c:shape val="cylinder"/>
        <c:axId val="35601792"/>
        <c:axId val="35628160"/>
        <c:axId val="0"/>
      </c:bar3DChart>
      <c:catAx>
        <c:axId val="356017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35628160"/>
        <c:crosses val="autoZero"/>
        <c:auto val="1"/>
        <c:lblAlgn val="ctr"/>
        <c:lblOffset val="100"/>
      </c:catAx>
      <c:valAx>
        <c:axId val="356281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356017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 baseline="0">
              <a:solidFill>
                <a:schemeClr val="tx1"/>
              </a:solidFill>
              <a:latin typeface="Bookman Old Style" pitchFamily="18" charset="0"/>
            </a:defRPr>
          </a:pPr>
          <a:endParaRPr lang="ru-RU"/>
        </a:p>
      </c:txPr>
    </c:legend>
    <c:plotVisOnly val="1"/>
  </c:chart>
  <c:spPr>
    <a:noFill/>
  </c:spPr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2"/>
  <c:chart>
    <c:title>
      <c:tx>
        <c:rich>
          <a:bodyPr/>
          <a:lstStyle/>
          <a:p>
            <a:pPr algn="ctr" rtl="0">
              <a:defRPr lang="ru-RU" sz="1800" b="1" i="0" u="none" strike="noStrike" kern="1200" baseline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defRPr>
            </a:pPr>
            <a:r>
              <a:rPr lang="ru-RU" sz="1800" b="1" i="0" u="none" strike="noStrike" kern="1200" baseline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Организаторские склонности и компетенции (%)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9 класс 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Bookman Old Style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1 балл </c:v>
                </c:pt>
                <c:pt idx="1">
                  <c:v>2 балла </c:v>
                </c:pt>
                <c:pt idx="2">
                  <c:v>3 балла </c:v>
                </c:pt>
                <c:pt idx="3">
                  <c:v>4 балла </c:v>
                </c:pt>
                <c:pt idx="4">
                  <c:v>5 баллов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37</c:v>
                </c:pt>
                <c:pt idx="1">
                  <c:v>26</c:v>
                </c:pt>
                <c:pt idx="2">
                  <c:v>7</c:v>
                </c:pt>
                <c:pt idx="3">
                  <c:v>16</c:v>
                </c:pt>
                <c:pt idx="4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 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Bookman Old Style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1 балл </c:v>
                </c:pt>
                <c:pt idx="1">
                  <c:v>2 балла </c:v>
                </c:pt>
                <c:pt idx="2">
                  <c:v>3 балла </c:v>
                </c:pt>
                <c:pt idx="3">
                  <c:v>4 балла </c:v>
                </c:pt>
                <c:pt idx="4">
                  <c:v>5 баллов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24</c:v>
                </c:pt>
                <c:pt idx="1">
                  <c:v>18</c:v>
                </c:pt>
                <c:pt idx="2">
                  <c:v>18</c:v>
                </c:pt>
                <c:pt idx="3">
                  <c:v>21</c:v>
                </c:pt>
                <c:pt idx="4">
                  <c:v>18</c:v>
                </c:pt>
              </c:numCache>
            </c:numRef>
          </c:val>
        </c:ser>
        <c:dLbls>
          <c:showVal val="1"/>
        </c:dLbls>
        <c:shape val="cylinder"/>
        <c:axId val="56912512"/>
        <c:axId val="56926592"/>
        <c:axId val="0"/>
      </c:bar3DChart>
      <c:catAx>
        <c:axId val="569125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56926592"/>
        <c:crosses val="autoZero"/>
        <c:auto val="1"/>
        <c:lblAlgn val="ctr"/>
        <c:lblOffset val="100"/>
      </c:catAx>
      <c:valAx>
        <c:axId val="5692659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5691251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 baseline="0">
              <a:solidFill>
                <a:schemeClr val="tx1"/>
              </a:solidFill>
              <a:latin typeface="Bookman Old Style" pitchFamily="18" charset="0"/>
            </a:defRPr>
          </a:pPr>
          <a:endParaRPr lang="ru-RU"/>
        </a:p>
      </c:txPr>
    </c:legend>
    <c:plotVisOnly val="1"/>
  </c:chart>
  <c:spPr>
    <a:noFill/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4"/>
  <c:chart>
    <c:title>
      <c:tx>
        <c:rich>
          <a:bodyPr/>
          <a:lstStyle/>
          <a:p>
            <a:pPr algn="ctr" rtl="0">
              <a:defRPr lang="ru-RU" sz="1800" b="1" i="0" u="none" strike="noStrike" kern="1200" baseline="0" dirty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defRPr>
            </a:pPr>
            <a:r>
              <a:rPr lang="ru-RU" sz="1800" b="1" i="0" u="none" strike="noStrike" kern="1200" baseline="0" dirty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Уровень оценки (%)</a:t>
            </a:r>
          </a:p>
        </c:rich>
      </c:tx>
      <c:layout>
        <c:manualLayout>
          <c:xMode val="edge"/>
          <c:yMode val="edge"/>
          <c:x val="0.34764155479302811"/>
          <c:y val="3.5555306699515669E-2"/>
        </c:manualLayout>
      </c:layout>
    </c:title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оценки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00206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baseline="0">
                    <a:latin typeface="Bookman Old Style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Нравственное </c:v>
                </c:pt>
                <c:pt idx="1">
                  <c:v>Коллективообразующее </c:v>
                </c:pt>
                <c:pt idx="2">
                  <c:v>Эстетическое </c:v>
                </c:pt>
                <c:pt idx="3">
                  <c:v>Интеллектуальное </c:v>
                </c:pt>
                <c:pt idx="4">
                  <c:v>Творческое </c:v>
                </c:pt>
                <c:pt idx="5">
                  <c:v>Патриотическое </c:v>
                </c:pt>
                <c:pt idx="6">
                  <c:v>Познавательное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88</c:v>
                </c:pt>
                <c:pt idx="1">
                  <c:v>100</c:v>
                </c:pt>
                <c:pt idx="2">
                  <c:v>94</c:v>
                </c:pt>
                <c:pt idx="3">
                  <c:v>82</c:v>
                </c:pt>
                <c:pt idx="4">
                  <c:v>100</c:v>
                </c:pt>
                <c:pt idx="5">
                  <c:v>94</c:v>
                </c:pt>
                <c:pt idx="6">
                  <c:v>94</c:v>
                </c:pt>
              </c:numCache>
            </c:numRef>
          </c:val>
        </c:ser>
        <c:dLbls>
          <c:showVal val="1"/>
        </c:dLbls>
        <c:shape val="pyramid"/>
        <c:axId val="71041024"/>
        <c:axId val="71042560"/>
        <c:axId val="56916160"/>
      </c:bar3DChart>
      <c:catAx>
        <c:axId val="71041024"/>
        <c:scaling>
          <c:orientation val="minMax"/>
        </c:scaling>
        <c:axPos val="b"/>
        <c:tickLblPos val="nextTo"/>
        <c:txPr>
          <a:bodyPr/>
          <a:lstStyle/>
          <a:p>
            <a:pPr>
              <a:defRPr sz="1300" b="1" i="0"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71042560"/>
        <c:crosses val="autoZero"/>
        <c:auto val="1"/>
        <c:lblAlgn val="ctr"/>
        <c:lblOffset val="100"/>
      </c:catAx>
      <c:valAx>
        <c:axId val="710425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71041024"/>
        <c:crosses val="autoZero"/>
        <c:crossBetween val="between"/>
      </c:valAx>
      <c:serAx>
        <c:axId val="56916160"/>
        <c:scaling>
          <c:orientation val="minMax"/>
        </c:scaling>
        <c:delete val="1"/>
        <c:axPos val="b"/>
        <c:tickLblPos val="nextTo"/>
        <c:crossAx val="71042560"/>
        <c:crosses val="autoZero"/>
      </c:serAx>
    </c:plotArea>
    <c:plotVisOnly val="1"/>
  </c:chart>
  <c:spPr>
    <a:noFill/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7"/>
  <c:chart>
    <c:title>
      <c:tx>
        <c:rich>
          <a:bodyPr/>
          <a:lstStyle/>
          <a:p>
            <a:pPr>
              <a:defRPr baseline="0">
                <a:solidFill>
                  <a:schemeClr val="tx1"/>
                </a:solidFill>
                <a:latin typeface="Bookman Old Style" pitchFamily="18" charset="0"/>
              </a:defRPr>
            </a:pPr>
            <a:r>
              <a:rPr lang="ru-RU" baseline="0" dirty="0">
                <a:solidFill>
                  <a:schemeClr val="tx1"/>
                </a:solidFill>
                <a:latin typeface="Bookman Old Style" pitchFamily="18" charset="0"/>
              </a:rPr>
              <a:t>Уровень </a:t>
            </a:r>
            <a:r>
              <a:rPr lang="ru-RU" baseline="0" dirty="0" smtClean="0">
                <a:solidFill>
                  <a:schemeClr val="tx1"/>
                </a:solidFill>
                <a:latin typeface="Bookman Old Style" pitchFamily="18" charset="0"/>
              </a:rPr>
              <a:t>оценки (%)</a:t>
            </a:r>
            <a:endParaRPr lang="ru-RU" baseline="0" dirty="0">
              <a:solidFill>
                <a:schemeClr val="tx1"/>
              </a:solidFill>
              <a:latin typeface="Bookman Old Style" pitchFamily="18" charset="0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оценки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7030A0"/>
              </a:solidFill>
            </c:spPr>
          </c:dPt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Лист1!$A$2:$A$6</c:f>
              <c:strCache>
                <c:ptCount val="5"/>
                <c:pt idx="0">
                  <c:v>Узнал много нового</c:v>
                </c:pt>
                <c:pt idx="1">
                  <c:v>Было интересно</c:v>
                </c:pt>
                <c:pt idx="2">
                  <c:v>Понравилось работать в команде</c:v>
                </c:pt>
                <c:pt idx="3">
                  <c:v>Удалось проявить свои способности</c:v>
                </c:pt>
                <c:pt idx="4">
                  <c:v>Узнал много нового о способностях своих одноклассников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53</c:v>
                </c:pt>
                <c:pt idx="1">
                  <c:v>80</c:v>
                </c:pt>
                <c:pt idx="2">
                  <c:v>47</c:v>
                </c:pt>
                <c:pt idx="3">
                  <c:v>37</c:v>
                </c:pt>
                <c:pt idx="4">
                  <c:v>56</c:v>
                </c:pt>
              </c:numCache>
            </c:numRef>
          </c:val>
        </c:ser>
        <c:shape val="box"/>
        <c:axId val="71189248"/>
        <c:axId val="71190784"/>
        <c:axId val="0"/>
      </c:bar3DChart>
      <c:catAx>
        <c:axId val="711892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i="1"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71190784"/>
        <c:crosses val="autoZero"/>
        <c:auto val="1"/>
        <c:lblAlgn val="ctr"/>
        <c:lblOffset val="100"/>
      </c:catAx>
      <c:valAx>
        <c:axId val="711907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chemeClr val="tx1"/>
                </a:solidFill>
                <a:latin typeface="Bookman Old Style" pitchFamily="18" charset="0"/>
              </a:defRPr>
            </a:pPr>
            <a:endParaRPr lang="ru-RU"/>
          </a:p>
        </c:txPr>
        <c:crossAx val="71189248"/>
        <c:crosses val="autoZero"/>
        <c:crossBetween val="between"/>
      </c:valAx>
      <c:spPr>
        <a:noFill/>
      </c:spPr>
    </c:plotArea>
    <c:plotVisOnly val="1"/>
  </c:chart>
  <c:spPr>
    <a:noFill/>
  </c:spPr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CEF1C-C55D-428D-9941-82E44B65224D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CB63C-4A61-46BB-A91D-914CB2676D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B63C-4A61-46BB-A91D-914CB2676D8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B63C-4A61-46BB-A91D-914CB2676D8D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CB63C-4A61-46BB-A91D-914CB2676D8D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054C7A7-99E0-4120-B83B-26ACC6FFE8D8}" type="datetimeFigureOut">
              <a:rPr lang="ru-RU" smtClean="0"/>
              <a:pPr/>
              <a:t>24.02.2011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2660E29-A7FF-401D-B69F-1BA31F0F5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260034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Bookman Old Style" pitchFamily="18" charset="0"/>
              </a:rPr>
              <a:t>Командный принцип организации мероприятий, как способ воспитательной работы с современными подростками</a:t>
            </a:r>
            <a:endParaRPr lang="ru-RU" sz="4000" dirty="0"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857628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</a:rPr>
              <a:t>Автор: Смирнова Елизавета Юрьевна, ученица 11 «А» класса МОУ лицея №20</a:t>
            </a:r>
            <a:endParaRPr lang="ru-RU" sz="28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Содержимое 13"/>
          <p:cNvGraphicFramePr>
            <a:graphicFrameLocks noGrp="1"/>
          </p:cNvGraphicFramePr>
          <p:nvPr>
            <p:ph sz="half" idx="1"/>
          </p:nvPr>
        </p:nvGraphicFramePr>
        <p:xfrm>
          <a:off x="285720" y="928670"/>
          <a:ext cx="4210080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Содержимое 14"/>
          <p:cNvGraphicFramePr>
            <a:graphicFrameLocks noGrp="1"/>
          </p:cNvGraphicFramePr>
          <p:nvPr>
            <p:ph sz="half" idx="2"/>
          </p:nvPr>
        </p:nvGraphicFramePr>
        <p:xfrm>
          <a:off x="4648200" y="928670"/>
          <a:ext cx="4138642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71472" y="357166"/>
            <a:ext cx="8001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Результаты методики КОС</a:t>
            </a:r>
            <a:endParaRPr lang="ru-RU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428596" y="714356"/>
          <a:ext cx="821537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8596" y="428604"/>
            <a:ext cx="821537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Результаты блиц анкеты для педагогов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00034" y="714356"/>
          <a:ext cx="8143932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00034" y="357166"/>
            <a:ext cx="8143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Результаты блиц анкеты для пятиклассников</a:t>
            </a:r>
            <a:endParaRPr lang="ru-RU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Результаты анализа документации психолого-педагогической службы лицея</a:t>
            </a:r>
            <a:b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</a:br>
            <a:endParaRPr lang="ru-RU" sz="2400" b="1" kern="1200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41879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		Анализ документации психолого-педагогической службы показал, что план воспитательной работы лицея включает 59 мероприятий, из них 27 организованы по командному принципу,  что составляет примерно 46% от общего числа мероприятий. 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		На каждой параллели проводится ежегодно примерно 5 воспитательных мероприятий в год, из них 2  имеют командный характер.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		С учётом воспитательной работы на параллелях  и в классах (планы которых во многом неизбежно совпадают со структурой и цикличностью плана воспитательной работы в лицее), можно утверждать, что каждый лицеист в течение учебного года участвует в командных мероприятиях примерно 5-6 раз.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582726"/>
          </a:xfrm>
        </p:spPr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Результаты анализа материалов </a:t>
            </a:r>
            <a:b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</a:br>
            <a: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беседы с педагогами</a:t>
            </a:r>
            <a:r>
              <a:rPr lang="ru-RU" sz="2400" b="1" dirty="0">
                <a:latin typeface="Bookman Old Style" pitchFamily="18" charset="0"/>
              </a:rPr>
              <a:t/>
            </a:r>
            <a:br>
              <a:rPr lang="ru-RU" sz="2400" b="1" dirty="0">
                <a:latin typeface="Bookman Old Style" pitchFamily="18" charset="0"/>
              </a:rPr>
            </a:b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Bookman Old Style" pitchFamily="18" charset="0"/>
              </a:rPr>
              <a:t>           Педагогам лицея было предложено прокомментировать результаты методики КОС: как они объясняют снижение у учащихся 11 класса уровня коммуникативных компетенций. 93% педагогов высказали предположение, что решающую роль в этом явлении сыграли два фактора:</a:t>
            </a:r>
          </a:p>
          <a:p>
            <a:pPr lvl="0"/>
            <a:r>
              <a:rPr lang="ru-RU" sz="1800" dirty="0" smtClean="0">
                <a:latin typeface="Bookman Old Style" pitchFamily="18" charset="0"/>
              </a:rPr>
              <a:t>подготовка к ЕГЭ, имеющая выраженный индивидуальный характер (индивидуальное решение тренировочных тестов, индивидуальные занятия с репетитором  и т.д.);</a:t>
            </a:r>
          </a:p>
          <a:p>
            <a:pPr lvl="0"/>
            <a:r>
              <a:rPr lang="ru-RU" sz="1800" dirty="0" smtClean="0">
                <a:latin typeface="Bookman Old Style" pitchFamily="18" charset="0"/>
              </a:rPr>
              <a:t>подмена в молодёжной среде реального непосредственного общения виртуальным общением через сеть </a:t>
            </a:r>
            <a:r>
              <a:rPr lang="en-US" sz="1800" dirty="0" smtClean="0">
                <a:latin typeface="Bookman Old Style" pitchFamily="18" charset="0"/>
              </a:rPr>
              <a:t>Internet</a:t>
            </a:r>
            <a:r>
              <a:rPr lang="ru-RU" sz="1800" dirty="0" smtClean="0">
                <a:latin typeface="Bookman Old Style" pitchFamily="18" charset="0"/>
              </a:rPr>
              <a:t>.</a:t>
            </a:r>
          </a:p>
          <a:p>
            <a:pPr>
              <a:buNone/>
            </a:pPr>
            <a:r>
              <a:rPr lang="ru-RU" sz="1800" dirty="0" smtClean="0">
                <a:latin typeface="Bookman Old Style" pitchFamily="18" charset="0"/>
              </a:rPr>
              <a:t>         91% педагогов выразили пожелание в адрес психолого-педагогической службы лицея: включать в план воспитательной работы больше мероприятий, способствующих развитию у старшеклассников навыков конструктивного общения. </a:t>
            </a:r>
          </a:p>
          <a:p>
            <a:endParaRPr lang="ru-RU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Выводы</a:t>
            </a:r>
            <a:r>
              <a:rPr lang="ru-RU" sz="22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/>
            </a:r>
            <a:br>
              <a:rPr lang="ru-RU" sz="22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</a:br>
            <a:endParaRPr lang="ru-RU" sz="2200" b="1" kern="1200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183880" cy="4187952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Примерно половина учащихся выпускных классов имеет необходимые данные для работы в команде.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Мероприятия, организованные по командному принципу имеют многоплановое воспитательное значение, в том числе и коллективообразующее.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Современные подростки положительно относятся к командному принципу организации мероприятия.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Мероприятия, организованные по командному принципу, позволяют учащимся раскрывать свои способности и узнать способности своих одноклассников.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Современные образовательные учреждения готовы включать в свои планы воспитательной работы мероприятия, организованные по командному принципу для учащихся всех возрастных групп.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Рекомендации педагогам – организаторам и классным руководителям: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43932" cy="4259390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активнее включать в план работы воспитательные мероприятия, разработанные по командному принципу для всех возрастных групп учащихся;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учитывать, что мероприятия, организованные по командному принципу, могут быть разработаны для всех направлений воспитательной работы, а также носить комплексный характер;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привлекать учащихся, обладающих организаторскими и лидерскими способностями, к подготовке и проведению мероприятий.</a:t>
            </a:r>
          </a:p>
          <a:p>
            <a:pPr marL="514350" lvl="0" indent="-514350">
              <a:buFont typeface="+mj-lt"/>
              <a:buAutoNum type="arabicParenR"/>
            </a:pPr>
            <a:r>
              <a:rPr lang="ru-RU" dirty="0" smtClean="0">
                <a:latin typeface="Bookman Old Style" pitchFamily="18" charset="0"/>
              </a:rPr>
              <a:t>во время подготовки и проведения мероприятий обращать внимание на учащихся, испытывающих сложности в коммуникативной сфере.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1416" y="1500174"/>
            <a:ext cx="8972584" cy="2011354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4000" b="1" kern="1200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0719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Bookman Old Style" pitchFamily="18" charset="0"/>
                <a:ea typeface="+mn-ea"/>
                <a:cs typeface="+mn-cs"/>
              </a:rPr>
              <a:t>Л. Н. Толстой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12484" cy="332727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Общественный прогресс истинный — в большем и большем единении людей.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4554551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Рабочая гипотеза: </a:t>
            </a: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   </a:t>
            </a:r>
            <a:r>
              <a:rPr lang="ru-RU" sz="2800" dirty="0" smtClean="0">
                <a:latin typeface="Bookman Old Style" pitchFamily="18" charset="0"/>
              </a:rPr>
              <a:t>командный принцип является актуальным способом организации воспитательных мероприятий для современных подростков.</a:t>
            </a:r>
          </a:p>
          <a:p>
            <a:pPr>
              <a:buNone/>
            </a:pPr>
            <a:endParaRPr lang="ru-RU" sz="2800" dirty="0" smtClean="0">
              <a:latin typeface="Bookman Old Style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Цель работы: </a:t>
            </a: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   </a:t>
            </a:r>
            <a:r>
              <a:rPr lang="ru-RU" sz="2800" dirty="0" smtClean="0">
                <a:latin typeface="Bookman Old Style" pitchFamily="18" charset="0"/>
              </a:rPr>
              <a:t>доказать актуальность командного</a:t>
            </a: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  </a:t>
            </a:r>
            <a:r>
              <a:rPr lang="ru-RU" sz="2800" dirty="0" smtClean="0">
                <a:latin typeface="Bookman Old Style" pitchFamily="18" charset="0"/>
              </a:rPr>
              <a:t>принципа как способа организации</a:t>
            </a: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  </a:t>
            </a:r>
            <a:r>
              <a:rPr lang="ru-RU" sz="2800" dirty="0" smtClean="0">
                <a:latin typeface="Bookman Old Style" pitchFamily="18" charset="0"/>
              </a:rPr>
              <a:t>воспитательных мероприятий для</a:t>
            </a: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  </a:t>
            </a:r>
            <a:r>
              <a:rPr lang="ru-RU" sz="2800" dirty="0" smtClean="0">
                <a:latin typeface="Bookman Old Style" pitchFamily="18" charset="0"/>
              </a:rPr>
              <a:t>современных подростков.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8D3E"/>
                </a:solidFill>
                <a:latin typeface="Bookman Old Style" pitchFamily="18" charset="0"/>
              </a:rPr>
              <a:t>Задачи работы:</a:t>
            </a:r>
            <a:endParaRPr lang="ru-RU" sz="2400" b="1" dirty="0">
              <a:solidFill>
                <a:srgbClr val="FF8D3E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8183880" cy="418795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Bookman Old Style" pitchFamily="18" charset="0"/>
              </a:rPr>
              <a:t>и</a:t>
            </a:r>
            <a:r>
              <a:rPr lang="ru-RU" sz="2400" dirty="0" smtClean="0">
                <a:latin typeface="Bookman Old Style" pitchFamily="18" charset="0"/>
              </a:rPr>
              <a:t>зучение соответствующего спектра научной литературы;</a:t>
            </a:r>
          </a:p>
          <a:p>
            <a:r>
              <a:rPr lang="ru-RU" sz="2400" dirty="0">
                <a:latin typeface="Bookman Old Style" pitchFamily="18" charset="0"/>
              </a:rPr>
              <a:t>п</a:t>
            </a:r>
            <a:r>
              <a:rPr lang="ru-RU" sz="2400" dirty="0" smtClean="0">
                <a:latin typeface="Bookman Old Style" pitchFamily="18" charset="0"/>
              </a:rPr>
              <a:t>одготовка теоретической базы исследования;</a:t>
            </a:r>
          </a:p>
          <a:p>
            <a:r>
              <a:rPr lang="ru-RU" sz="2400" dirty="0" smtClean="0">
                <a:latin typeface="Bookman Old Style" pitchFamily="18" charset="0"/>
              </a:rPr>
              <a:t>подбор доступного исследовательского инструментария;</a:t>
            </a:r>
          </a:p>
          <a:p>
            <a:r>
              <a:rPr lang="ru-RU" sz="2400" dirty="0" smtClean="0">
                <a:latin typeface="Bookman Old Style" pitchFamily="18" charset="0"/>
              </a:rPr>
              <a:t>определение выборки респондентов;</a:t>
            </a:r>
          </a:p>
          <a:p>
            <a:r>
              <a:rPr lang="ru-RU" sz="2400" dirty="0" smtClean="0">
                <a:latin typeface="Bookman Old Style" pitchFamily="18" charset="0"/>
              </a:rPr>
              <a:t>составление плана исследования;</a:t>
            </a:r>
          </a:p>
          <a:p>
            <a:r>
              <a:rPr lang="ru-RU" sz="2400" dirty="0" smtClean="0">
                <a:latin typeface="Bookman Old Style" pitchFamily="18" charset="0"/>
              </a:rPr>
              <a:t>проведение антропонимического исследования и обработка материалов;</a:t>
            </a:r>
          </a:p>
          <a:p>
            <a:r>
              <a:rPr lang="ru-RU" sz="2400" dirty="0" smtClean="0">
                <a:latin typeface="Bookman Old Style" pitchFamily="18" charset="0"/>
              </a:rPr>
              <a:t>интерпретация результатов исследования и формулировка выводов.</a:t>
            </a:r>
            <a:endParaRPr lang="ru-RU" sz="2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Bookman Old Style" pitchFamily="18" charset="0"/>
              </a:rPr>
              <a:t>Ключевые понятия работы: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u="sng" dirty="0">
                <a:latin typeface="Bookman Old Style" pitchFamily="18" charset="0"/>
              </a:rPr>
              <a:t>Команда</a:t>
            </a:r>
            <a:r>
              <a:rPr lang="ru-RU" sz="2400" dirty="0">
                <a:latin typeface="Bookman Old Style" pitchFamily="18" charset="0"/>
              </a:rPr>
              <a:t> – временная или постоянная группа людей, нацеленная на выполнение определенной работы, задания.</a:t>
            </a:r>
          </a:p>
          <a:p>
            <a:pPr>
              <a:buNone/>
            </a:pPr>
            <a:r>
              <a:rPr lang="ru-RU" sz="2400" u="sng" dirty="0">
                <a:latin typeface="Bookman Old Style" pitchFamily="18" charset="0"/>
              </a:rPr>
              <a:t>Конкурс</a:t>
            </a:r>
            <a:r>
              <a:rPr lang="ru-RU" sz="2400" dirty="0">
                <a:latin typeface="Bookman Old Style" pitchFamily="18" charset="0"/>
              </a:rPr>
              <a:t> – (от латинского </a:t>
            </a:r>
            <a:r>
              <a:rPr lang="ru-RU" sz="2400" i="1" dirty="0">
                <a:latin typeface="Bookman Old Style" pitchFamily="18" charset="0"/>
              </a:rPr>
              <a:t>concursus</a:t>
            </a:r>
            <a:r>
              <a:rPr lang="ru-RU" sz="2400" dirty="0">
                <a:latin typeface="Bookman Old Style" pitchFamily="18" charset="0"/>
              </a:rPr>
              <a:t>, буквально — стечение, столкновение, встреча)  соревнование, имеющее целью выявить лучших из числа участников.</a:t>
            </a:r>
          </a:p>
          <a:p>
            <a:pPr>
              <a:buNone/>
            </a:pPr>
            <a:r>
              <a:rPr lang="ru-RU" sz="2400" u="sng" dirty="0">
                <a:latin typeface="Bookman Old Style" pitchFamily="18" charset="0"/>
              </a:rPr>
              <a:t>Подростковый возраст</a:t>
            </a:r>
            <a:r>
              <a:rPr lang="ru-RU" sz="2400" dirty="0">
                <a:latin typeface="Bookman Old Style" pitchFamily="18" charset="0"/>
              </a:rPr>
              <a:t> – период онтогенеза, занимающий промежуточное положение между детством и юностью (приблизительно от 11—12 до 15—16 лет).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Bookman Old Style" pitchFamily="18" charset="0"/>
              </a:rPr>
              <a:t>Конкурсная программа  «Слава земли Костромской»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187952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b="1" dirty="0" smtClean="0">
                <a:latin typeface="Bookman Old Style" pitchFamily="18" charset="0"/>
              </a:rPr>
              <a:t>Цель: </a:t>
            </a:r>
            <a:r>
              <a:rPr lang="ru-RU" dirty="0" smtClean="0">
                <a:latin typeface="Bookman Old Style" pitchFamily="18" charset="0"/>
              </a:rPr>
              <a:t>подвести учащихся к восприятию истории и культуры Костромского края, как неотъемлемой части истории и культуры России. </a:t>
            </a:r>
          </a:p>
          <a:p>
            <a:pPr lvl="0">
              <a:buNone/>
            </a:pPr>
            <a:r>
              <a:rPr lang="ru-RU" b="1" dirty="0" smtClean="0">
                <a:latin typeface="Bookman Old Style" pitchFamily="18" charset="0"/>
              </a:rPr>
              <a:t>Задачи: </a:t>
            </a:r>
          </a:p>
          <a:p>
            <a:pPr marL="514350" indent="-514350">
              <a:buNone/>
            </a:pPr>
            <a:r>
              <a:rPr lang="ru-RU" i="1" dirty="0" smtClean="0">
                <a:latin typeface="Bookman Old Style" pitchFamily="18" charset="0"/>
              </a:rPr>
              <a:t>Образовательные: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Обеспечить более подробное знакомство  учащихся с важнейшими «брендами» Костромской земли</a:t>
            </a:r>
          </a:p>
          <a:p>
            <a:pPr marL="514350" indent="-514350">
              <a:buNone/>
            </a:pPr>
            <a:r>
              <a:rPr lang="ru-RU" i="1" dirty="0" smtClean="0">
                <a:latin typeface="Bookman Old Style" pitchFamily="18" charset="0"/>
              </a:rPr>
              <a:t>Воспитательные: 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формированию у учащихся чувства гордости за свой родной край;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развитию интереса учащихся к истории Костромской земли;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формированию у учащихся уважения к культурным традициям малой родины;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формированию у учащихся бережного отношения к родной природе.</a:t>
            </a:r>
          </a:p>
          <a:p>
            <a:pPr marL="514350" indent="-514350">
              <a:buNone/>
            </a:pPr>
            <a:r>
              <a:rPr lang="ru-RU" i="1" dirty="0" smtClean="0">
                <a:latin typeface="Bookman Old Style" pitchFamily="18" charset="0"/>
              </a:rPr>
              <a:t>Развивающие: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развитию творческих способностей учащихся;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Способствовать развитию коммуникативных навыков учащихся;</a:t>
            </a:r>
          </a:p>
          <a:p>
            <a:pPr lvl="0"/>
            <a:r>
              <a:rPr lang="ru-RU" dirty="0" smtClean="0">
                <a:latin typeface="Bookman Old Style" pitchFamily="18" charset="0"/>
              </a:rPr>
              <a:t>Выявить учащихся, обладающих способностями к творческой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:\ШАГ В БУДУЩЕЕ\картинки для мероприятия\Куколки изо льна\Копия may_2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857760"/>
            <a:ext cx="1357322" cy="1674301"/>
          </a:xfrm>
          <a:prstGeom prst="rect">
            <a:avLst/>
          </a:prstGeom>
          <a:noFill/>
        </p:spPr>
      </p:pic>
      <p:pic>
        <p:nvPicPr>
          <p:cNvPr id="1026" name="Picture 2" descr="K:\ШАГ В БУДУЩЕЕ\картинки для мероприятия\Кукла Кострома\200811100811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500042"/>
            <a:ext cx="1817883" cy="238125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Bookman Old Style" pitchFamily="18" charset="0"/>
              </a:rPr>
              <a:t>Конкурсная программа  «Слава земли Костромской»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183880" cy="4187952"/>
          </a:xfrm>
        </p:spPr>
        <p:txBody>
          <a:bodyPr>
            <a:normAutofit/>
          </a:bodyPr>
          <a:lstStyle/>
          <a:p>
            <a:pPr>
              <a:buFont typeface="Wingdings 2"/>
              <a:buNone/>
            </a:pPr>
            <a:r>
              <a:rPr lang="ru-RU" sz="1700" dirty="0" smtClean="0">
                <a:latin typeface="Bookman Old Style" pitchFamily="18" charset="0"/>
              </a:rPr>
              <a:t>Воспитание патриотизма начинается с воспитания любви к малой родине.</a:t>
            </a:r>
          </a:p>
          <a:p>
            <a:pPr>
              <a:buFont typeface="Wingdings 2"/>
              <a:buNone/>
            </a:pPr>
            <a:r>
              <a:rPr lang="ru-RU" sz="1700" dirty="0" smtClean="0">
                <a:latin typeface="Bookman Old Style" pitchFamily="18" charset="0"/>
              </a:rPr>
              <a:t>История Костромы неотделима от истории России. С Костромской землёй неразрывно связаны самые прославленные российские династии: Романовы, Пушкины, Лермонтовы, Вяземские, Фонвизины и многие другие. </a:t>
            </a:r>
          </a:p>
          <a:p>
            <a:pPr>
              <a:buFont typeface="Wingdings 2"/>
              <a:buNone/>
            </a:pPr>
            <a:r>
              <a:rPr lang="ru-RU" sz="1700" dirty="0" smtClean="0">
                <a:latin typeface="Bookman Old Style" pitchFamily="18" charset="0"/>
              </a:rPr>
              <a:t>Всему миру известен подвиг патриота земли Русской – Ивана Сусанина.</a:t>
            </a:r>
          </a:p>
          <a:p>
            <a:pPr>
              <a:buFont typeface="Wingdings 2"/>
              <a:buNone/>
            </a:pPr>
            <a:r>
              <a:rPr lang="ru-RU" sz="1700" dirty="0" smtClean="0">
                <a:latin typeface="Bookman Old Style" pitchFamily="18" charset="0"/>
              </a:rPr>
              <a:t>С костромским краем тесно связано творчество великих русских писателей и поэтов: Н.А. Некрасова, А.Н.Островского, А.Н.Плещеева и других. </a:t>
            </a:r>
          </a:p>
          <a:p>
            <a:pPr>
              <a:buFont typeface="Wingdings 2"/>
              <a:buNone/>
            </a:pPr>
            <a:r>
              <a:rPr lang="ru-RU" sz="1700" dirty="0" smtClean="0">
                <a:latin typeface="Bookman Old Style" pitchFamily="18" charset="0"/>
              </a:rPr>
              <a:t>Кроме того,  природа, история и культура Костромского края являются богатейшим материалом для развития детского творчества.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ШАГ В БУДУЩЕЕ\картинки для мероприятия\Веера времен Екатерины\ddbeceef13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3393493" cy="2105026"/>
          </a:xfrm>
          <a:prstGeom prst="rect">
            <a:avLst/>
          </a:prstGeom>
          <a:noFill/>
        </p:spPr>
      </p:pic>
      <p:pic>
        <p:nvPicPr>
          <p:cNvPr id="1029" name="Picture 5" descr="K:\ШАГ В БУДУЩЕЕ\картинки для мероприятия\Веера времен Екатерины\867af82e32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143248"/>
            <a:ext cx="4020768" cy="2357454"/>
          </a:xfrm>
          <a:prstGeom prst="rect">
            <a:avLst/>
          </a:prstGeom>
          <a:noFill/>
        </p:spPr>
      </p:pic>
      <p:pic>
        <p:nvPicPr>
          <p:cNvPr id="1030" name="Picture 6" descr="K:\ШАГ В БУДУЩЕЕ\картинки для мероприятия\Веера времен Екатерины\1253646571_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714356"/>
            <a:ext cx="2786082" cy="20867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Bookman Old Style" pitchFamily="18" charset="0"/>
              </a:rPr>
              <a:t>Исследовательский инструментарий: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183880" cy="4187952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latin typeface="Bookman Old Style" pitchFamily="18" charset="0"/>
              </a:rPr>
              <a:t>методика КОС; </a:t>
            </a:r>
          </a:p>
          <a:p>
            <a:pPr lvl="0"/>
            <a:r>
              <a:rPr lang="ru-RU" sz="2400" dirty="0">
                <a:latin typeface="Bookman Old Style" pitchFamily="18" charset="0"/>
              </a:rPr>
              <a:t>авторская блиц – анкета для участников программы;</a:t>
            </a:r>
          </a:p>
          <a:p>
            <a:pPr lvl="0"/>
            <a:r>
              <a:rPr lang="ru-RU" sz="2400" dirty="0">
                <a:latin typeface="Bookman Old Style" pitchFamily="18" charset="0"/>
              </a:rPr>
              <a:t>авторская блиц – анкета для педагогов;</a:t>
            </a:r>
          </a:p>
          <a:p>
            <a:pPr lvl="0"/>
            <a:r>
              <a:rPr lang="ru-RU" sz="2400" dirty="0">
                <a:latin typeface="Bookman Old Style" pitchFamily="18" charset="0"/>
              </a:rPr>
              <a:t>анализ документации </a:t>
            </a:r>
            <a:r>
              <a:rPr lang="ru-RU" sz="2400" dirty="0" smtClean="0">
                <a:latin typeface="Bookman Old Style" pitchFamily="18" charset="0"/>
              </a:rPr>
              <a:t>психолого–педагогической </a:t>
            </a:r>
            <a:r>
              <a:rPr lang="ru-RU" sz="2400" dirty="0">
                <a:latin typeface="Bookman Old Style" pitchFamily="18" charset="0"/>
              </a:rPr>
              <a:t>службы </a:t>
            </a:r>
            <a:r>
              <a:rPr lang="ru-RU" sz="2400" dirty="0" smtClean="0">
                <a:latin typeface="Bookman Old Style" pitchFamily="18" charset="0"/>
              </a:rPr>
              <a:t>лицея;</a:t>
            </a:r>
          </a:p>
          <a:p>
            <a:r>
              <a:rPr lang="ru-RU" sz="2400" dirty="0" smtClean="0">
                <a:latin typeface="Bookman Old Style" pitchFamily="18" charset="0"/>
              </a:rPr>
              <a:t>анализ материалов беседы с педагогами лицея.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742</Words>
  <Application>Microsoft Office PowerPoint</Application>
  <PresentationFormat>Экран (4:3)</PresentationFormat>
  <Paragraphs>86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Командный принцип организации мероприятий, как способ воспитательной работы с современными подростками</vt:lpstr>
      <vt:lpstr>Л. Н. Толстой </vt:lpstr>
      <vt:lpstr>Слайд 3</vt:lpstr>
      <vt:lpstr>Задачи работы:</vt:lpstr>
      <vt:lpstr>Ключевые понятия работы:</vt:lpstr>
      <vt:lpstr>Конкурсная программа  «Слава земли Костромской»</vt:lpstr>
      <vt:lpstr>Конкурсная программа  «Слава земли Костромской»</vt:lpstr>
      <vt:lpstr>Слайд 8</vt:lpstr>
      <vt:lpstr>Исследовательский инструментарий:</vt:lpstr>
      <vt:lpstr>Слайд 10</vt:lpstr>
      <vt:lpstr>Слайд 11</vt:lpstr>
      <vt:lpstr>Слайд 12</vt:lpstr>
      <vt:lpstr>Результаты анализа документации психолого-педагогической службы лицея </vt:lpstr>
      <vt:lpstr>Результаты анализа материалов  беседы с педагогами </vt:lpstr>
      <vt:lpstr>Выводы </vt:lpstr>
      <vt:lpstr>Рекомендации педагогам – организаторам и классным руководителям: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Командный принцип организации мероприятий, как способ воспитательной работы с современными подростками </dc:title>
  <dc:creator>ЮрИк</dc:creator>
  <cp:lastModifiedBy>ЮрИк</cp:lastModifiedBy>
  <cp:revision>80</cp:revision>
  <dcterms:created xsi:type="dcterms:W3CDTF">2011-02-16T06:22:12Z</dcterms:created>
  <dcterms:modified xsi:type="dcterms:W3CDTF">2011-02-24T19:17:15Z</dcterms:modified>
</cp:coreProperties>
</file>