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73" r:id="rId3"/>
    <p:sldId id="257" r:id="rId4"/>
    <p:sldId id="260" r:id="rId5"/>
    <p:sldId id="259" r:id="rId6"/>
    <p:sldId id="258" r:id="rId7"/>
    <p:sldId id="262" r:id="rId8"/>
    <p:sldId id="261" r:id="rId9"/>
    <p:sldId id="263" r:id="rId10"/>
    <p:sldId id="264" r:id="rId11"/>
    <p:sldId id="274" r:id="rId12"/>
    <p:sldId id="275" r:id="rId13"/>
    <p:sldId id="265" r:id="rId14"/>
    <p:sldId id="266" r:id="rId15"/>
    <p:sldId id="267" r:id="rId16"/>
    <p:sldId id="269" r:id="rId17"/>
    <p:sldId id="270" r:id="rId18"/>
    <p:sldId id="280" r:id="rId19"/>
    <p:sldId id="281" r:id="rId20"/>
    <p:sldId id="277" r:id="rId21"/>
    <p:sldId id="27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09" autoAdjust="0"/>
  </p:normalViewPr>
  <p:slideViewPr>
    <p:cSldViewPr>
      <p:cViewPr>
        <p:scale>
          <a:sx n="78" d="100"/>
          <a:sy n="78" d="100"/>
        </p:scale>
        <p:origin x="-918"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Лист1!$A$1</c:f>
              <c:strCache>
                <c:ptCount val="1"/>
                <c:pt idx="0">
                  <c:v>Спорт</c:v>
                </c:pt>
              </c:strCache>
            </c:strRef>
          </c:tx>
          <c:spPr>
            <a:solidFill>
              <a:srgbClr val="FF0000"/>
            </a:solidFill>
          </c:spPr>
          <c:val>
            <c:numRef>
              <c:f>Лист1!$B$1</c:f>
              <c:numCache>
                <c:formatCode>General</c:formatCode>
                <c:ptCount val="1"/>
                <c:pt idx="0">
                  <c:v>76</c:v>
                </c:pt>
              </c:numCache>
            </c:numRef>
          </c:val>
        </c:ser>
        <c:ser>
          <c:idx val="1"/>
          <c:order val="1"/>
          <c:tx>
            <c:strRef>
              <c:f>Лист1!$A$2</c:f>
              <c:strCache>
                <c:ptCount val="1"/>
                <c:pt idx="0">
                  <c:v>Музыка</c:v>
                </c:pt>
              </c:strCache>
            </c:strRef>
          </c:tx>
          <c:val>
            <c:numRef>
              <c:f>Лист1!$B$2</c:f>
              <c:numCache>
                <c:formatCode>General</c:formatCode>
                <c:ptCount val="1"/>
                <c:pt idx="0">
                  <c:v>40</c:v>
                </c:pt>
              </c:numCache>
            </c:numRef>
          </c:val>
        </c:ser>
        <c:ser>
          <c:idx val="2"/>
          <c:order val="2"/>
          <c:tx>
            <c:strRef>
              <c:f>Лист1!$A$3</c:f>
              <c:strCache>
                <c:ptCount val="1"/>
                <c:pt idx="0">
                  <c:v>Художественное творчество</c:v>
                </c:pt>
              </c:strCache>
            </c:strRef>
          </c:tx>
          <c:val>
            <c:numRef>
              <c:f>Лист1!$B$3</c:f>
              <c:numCache>
                <c:formatCode>General</c:formatCode>
                <c:ptCount val="1"/>
                <c:pt idx="0">
                  <c:v>11</c:v>
                </c:pt>
              </c:numCache>
            </c:numRef>
          </c:val>
        </c:ser>
        <c:ser>
          <c:idx val="3"/>
          <c:order val="3"/>
          <c:tx>
            <c:strRef>
              <c:f>Лист1!$A$4</c:f>
              <c:strCache>
                <c:ptCount val="1"/>
                <c:pt idx="0">
                  <c:v>Театральное творчество</c:v>
                </c:pt>
              </c:strCache>
            </c:strRef>
          </c:tx>
          <c:val>
            <c:numRef>
              <c:f>Лист1!$B$4</c:f>
              <c:numCache>
                <c:formatCode>General</c:formatCode>
                <c:ptCount val="1"/>
                <c:pt idx="0">
                  <c:v>11</c:v>
                </c:pt>
              </c:numCache>
            </c:numRef>
          </c:val>
        </c:ser>
        <c:ser>
          <c:idx val="4"/>
          <c:order val="4"/>
          <c:tx>
            <c:strRef>
              <c:f>Лист1!$A$5</c:f>
              <c:strCache>
                <c:ptCount val="1"/>
                <c:pt idx="0">
                  <c:v>Хореография</c:v>
                </c:pt>
              </c:strCache>
            </c:strRef>
          </c:tx>
          <c:spPr>
            <a:solidFill>
              <a:schemeClr val="accent2">
                <a:lumMod val="60000"/>
                <a:lumOff val="40000"/>
              </a:schemeClr>
            </a:solidFill>
          </c:spPr>
          <c:val>
            <c:numRef>
              <c:f>Лист1!$B$5</c:f>
              <c:numCache>
                <c:formatCode>General</c:formatCode>
                <c:ptCount val="1"/>
                <c:pt idx="0">
                  <c:v>11</c:v>
                </c:pt>
              </c:numCache>
            </c:numRef>
          </c:val>
        </c:ser>
        <c:ser>
          <c:idx val="5"/>
          <c:order val="5"/>
          <c:tx>
            <c:strRef>
              <c:f>Лист1!$A$6</c:f>
              <c:strCache>
                <c:ptCount val="1"/>
                <c:pt idx="0">
                  <c:v>Дизайн</c:v>
                </c:pt>
              </c:strCache>
            </c:strRef>
          </c:tx>
          <c:val>
            <c:numRef>
              <c:f>Лист1!$B$6</c:f>
              <c:numCache>
                <c:formatCode>General</c:formatCode>
                <c:ptCount val="1"/>
                <c:pt idx="0">
                  <c:v>40</c:v>
                </c:pt>
              </c:numCache>
            </c:numRef>
          </c:val>
        </c:ser>
        <c:ser>
          <c:idx val="6"/>
          <c:order val="6"/>
          <c:tx>
            <c:strRef>
              <c:f>Лист1!$A$7</c:f>
              <c:strCache>
                <c:ptCount val="1"/>
                <c:pt idx="0">
                  <c:v>Общественная деятельность в рамках  воспитательной программы лицея</c:v>
                </c:pt>
              </c:strCache>
            </c:strRef>
          </c:tx>
          <c:val>
            <c:numRef>
              <c:f>Лист1!$B$7</c:f>
              <c:numCache>
                <c:formatCode>General</c:formatCode>
                <c:ptCount val="1"/>
                <c:pt idx="0">
                  <c:v>40</c:v>
                </c:pt>
              </c:numCache>
            </c:numRef>
          </c:val>
        </c:ser>
        <c:ser>
          <c:idx val="7"/>
          <c:order val="7"/>
          <c:tx>
            <c:strRef>
              <c:f>Лист1!$A$8</c:f>
              <c:strCache>
                <c:ptCount val="1"/>
                <c:pt idx="0">
                  <c:v>Учебно-исследовательская деятельность</c:v>
                </c:pt>
              </c:strCache>
            </c:strRef>
          </c:tx>
          <c:spPr>
            <a:solidFill>
              <a:srgbClr val="7030A0"/>
            </a:solidFill>
          </c:spPr>
          <c:val>
            <c:numRef>
              <c:f>Лист1!$B$8</c:f>
              <c:numCache>
                <c:formatCode>General</c:formatCode>
                <c:ptCount val="1"/>
                <c:pt idx="0">
                  <c:v>12</c:v>
                </c:pt>
              </c:numCache>
            </c:numRef>
          </c:val>
        </c:ser>
        <c:ser>
          <c:idx val="8"/>
          <c:order val="8"/>
          <c:tx>
            <c:strRef>
              <c:f>Лист1!$A$9</c:f>
              <c:strCache>
                <c:ptCount val="1"/>
                <c:pt idx="0">
                  <c:v>Проектная деятельность</c:v>
                </c:pt>
              </c:strCache>
            </c:strRef>
          </c:tx>
          <c:spPr>
            <a:solidFill>
              <a:srgbClr val="FFFF00"/>
            </a:solidFill>
          </c:spPr>
          <c:dPt>
            <c:idx val="0"/>
            <c:spPr>
              <a:solidFill>
                <a:srgbClr val="00B050"/>
              </a:solidFill>
            </c:spPr>
          </c:dPt>
          <c:val>
            <c:numRef>
              <c:f>Лист1!$B$9</c:f>
              <c:numCache>
                <c:formatCode>General</c:formatCode>
                <c:ptCount val="1"/>
                <c:pt idx="0">
                  <c:v>38</c:v>
                </c:pt>
              </c:numCache>
            </c:numRef>
          </c:val>
        </c:ser>
        <c:ser>
          <c:idx val="9"/>
          <c:order val="9"/>
          <c:tx>
            <c:strRef>
              <c:f>Лист1!$A$10</c:f>
              <c:strCache>
                <c:ptCount val="1"/>
                <c:pt idx="0">
                  <c:v>Компьютерное творчество</c:v>
                </c:pt>
              </c:strCache>
            </c:strRef>
          </c:tx>
          <c:spPr>
            <a:solidFill>
              <a:schemeClr val="accent1"/>
            </a:solidFill>
          </c:spPr>
          <c:val>
            <c:numRef>
              <c:f>Лист1!$B$10</c:f>
              <c:numCache>
                <c:formatCode>General</c:formatCode>
                <c:ptCount val="1"/>
                <c:pt idx="0">
                  <c:v>48</c:v>
                </c:pt>
              </c:numCache>
            </c:numRef>
          </c:val>
        </c:ser>
        <c:axId val="66301312"/>
        <c:axId val="66319488"/>
      </c:barChart>
      <c:catAx>
        <c:axId val="66301312"/>
        <c:scaling>
          <c:orientation val="minMax"/>
        </c:scaling>
        <c:axPos val="b"/>
        <c:tickLblPos val="nextTo"/>
        <c:crossAx val="66319488"/>
        <c:crosses val="autoZero"/>
        <c:auto val="1"/>
        <c:lblAlgn val="ctr"/>
        <c:lblOffset val="100"/>
      </c:catAx>
      <c:valAx>
        <c:axId val="66319488"/>
        <c:scaling>
          <c:orientation val="minMax"/>
        </c:scaling>
        <c:axPos val="l"/>
        <c:majorGridlines/>
        <c:numFmt formatCode="General" sourceLinked="1"/>
        <c:tickLblPos val="nextTo"/>
        <c:crossAx val="66301312"/>
        <c:crosses val="autoZero"/>
        <c:crossBetween val="between"/>
      </c:valAx>
    </c:plotArea>
    <c:legend>
      <c:legendPos val="r"/>
      <c:layout>
        <c:manualLayout>
          <c:xMode val="edge"/>
          <c:yMode val="edge"/>
          <c:x val="0.64807611548556443"/>
          <c:y val="1.4580344123651208E-2"/>
          <c:w val="0.34243405511811026"/>
          <c:h val="0.97208682429146931"/>
        </c:manualLayout>
      </c:layout>
      <c:txPr>
        <a:bodyPr/>
        <a:lstStyle/>
        <a:p>
          <a:pPr>
            <a:defRPr sz="1200" b="1">
              <a:solidFill>
                <a:schemeClr val="tx1"/>
              </a:solidFill>
            </a:defRPr>
          </a:pPr>
          <a:endParaRPr lang="ru-RU"/>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662DF-AFAF-4F90-AF54-53F22E46F46D}" type="datetimeFigureOut">
              <a:rPr lang="ru-RU" smtClean="0"/>
              <a:pPr/>
              <a:t>24.02.2011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A87EDC-7D98-459A-9220-7A810E964F6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21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9A87EDC-7D98-459A-9220-7A810E964F64}"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BC0FD3F-6089-402A-8B54-4338990CA72E}" type="datetimeFigureOut">
              <a:rPr lang="ru-RU" smtClean="0"/>
              <a:pPr/>
              <a:t>24.02.2011</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329AF59E-5868-4283-99CA-4387603793E9}"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BC0FD3F-6089-402A-8B54-4338990CA72E}" type="datetimeFigureOut">
              <a:rPr lang="ru-RU" smtClean="0"/>
              <a:pPr/>
              <a:t>24.02.2011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29AF59E-5868-4283-99CA-4387603793E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BC0FD3F-6089-402A-8B54-4338990CA72E}" type="datetimeFigureOut">
              <a:rPr lang="ru-RU" smtClean="0"/>
              <a:pPr/>
              <a:t>24.02.2011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29AF59E-5868-4283-99CA-4387603793E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BC0FD3F-6089-402A-8B54-4338990CA72E}" type="datetimeFigureOut">
              <a:rPr lang="ru-RU" smtClean="0"/>
              <a:pPr/>
              <a:t>24.02.2011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29AF59E-5868-4283-99CA-4387603793E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BC0FD3F-6089-402A-8B54-4338990CA72E}" type="datetimeFigureOut">
              <a:rPr lang="ru-RU" smtClean="0"/>
              <a:pPr/>
              <a:t>24.02.2011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29AF59E-5868-4283-99CA-4387603793E9}"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BC0FD3F-6089-402A-8B54-4338990CA72E}" type="datetimeFigureOut">
              <a:rPr lang="ru-RU" smtClean="0"/>
              <a:pPr/>
              <a:t>24.02.2011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29AF59E-5868-4283-99CA-4387603793E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BC0FD3F-6089-402A-8B54-4338990CA72E}" type="datetimeFigureOut">
              <a:rPr lang="ru-RU" smtClean="0"/>
              <a:pPr/>
              <a:t>24.02.2011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329AF59E-5868-4283-99CA-4387603793E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BC0FD3F-6089-402A-8B54-4338990CA72E}" type="datetimeFigureOut">
              <a:rPr lang="ru-RU" smtClean="0"/>
              <a:pPr/>
              <a:t>24.02.2011</a:t>
            </a:fld>
            <a:endParaRPr lang="ru-RU" dirty="0"/>
          </a:p>
        </p:txBody>
      </p:sp>
      <p:sp>
        <p:nvSpPr>
          <p:cNvPr id="8" name="Номер слайда 7"/>
          <p:cNvSpPr>
            <a:spLocks noGrp="1"/>
          </p:cNvSpPr>
          <p:nvPr>
            <p:ph type="sldNum" sz="quarter" idx="11"/>
          </p:nvPr>
        </p:nvSpPr>
        <p:spPr/>
        <p:txBody>
          <a:bodyPr/>
          <a:lstStyle/>
          <a:p>
            <a:fld id="{329AF59E-5868-4283-99CA-4387603793E9}" type="slidenum">
              <a:rPr lang="ru-RU" smtClean="0"/>
              <a:pPr/>
              <a:t>‹#›</a:t>
            </a:fld>
            <a:endParaRPr lang="ru-RU" dirty="0"/>
          </a:p>
        </p:txBody>
      </p:sp>
      <p:sp>
        <p:nvSpPr>
          <p:cNvPr id="9" name="Нижний колонтитул 8"/>
          <p:cNvSpPr>
            <a:spLocks noGrp="1"/>
          </p:cNvSpPr>
          <p:nvPr>
            <p:ph type="ftr" sz="quarter" idx="12"/>
          </p:nvPr>
        </p:nvSpPr>
        <p:spPr/>
        <p:txBody>
          <a:bodyPr/>
          <a:lstStyle/>
          <a:p>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C0FD3F-6089-402A-8B54-4338990CA72E}" type="datetimeFigureOut">
              <a:rPr lang="ru-RU" smtClean="0"/>
              <a:pPr/>
              <a:t>24.02.2011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329AF59E-5868-4283-99CA-4387603793E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BC0FD3F-6089-402A-8B54-4338990CA72E}" type="datetimeFigureOut">
              <a:rPr lang="ru-RU" smtClean="0"/>
              <a:pPr/>
              <a:t>24.02.2011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156448" y="6422064"/>
            <a:ext cx="762000" cy="365125"/>
          </a:xfrm>
        </p:spPr>
        <p:txBody>
          <a:bodyPr/>
          <a:lstStyle/>
          <a:p>
            <a:fld id="{329AF59E-5868-4283-99CA-4387603793E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0BC0FD3F-6089-402A-8B54-4338990CA72E}" type="datetimeFigureOut">
              <a:rPr lang="ru-RU" smtClean="0"/>
              <a:pPr/>
              <a:t>24.02.2011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29AF59E-5868-4283-99CA-4387603793E9}"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BC0FD3F-6089-402A-8B54-4338990CA72E}" type="datetimeFigureOut">
              <a:rPr lang="ru-RU" smtClean="0"/>
              <a:pPr/>
              <a:t>24.02.2011</a:t>
            </a:fld>
            <a:endParaRPr lang="ru-RU" dirty="0"/>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dirty="0"/>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29AF59E-5868-4283-99CA-4387603793E9}"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785794"/>
            <a:ext cx="9144000" cy="6429396"/>
          </a:xfrm>
        </p:spPr>
        <p:txBody>
          <a:bodyPr>
            <a:normAutofit/>
          </a:bodyPr>
          <a:lstStyle/>
          <a:p>
            <a:pPr algn="ctr"/>
            <a:r>
              <a:rPr lang="ru-RU" sz="3600" b="1" dirty="0">
                <a:solidFill>
                  <a:srgbClr val="FFCC00"/>
                </a:solidFill>
              </a:rPr>
              <a:t>Возможности проектной деятельности, </a:t>
            </a:r>
            <a:r>
              <a:rPr lang="ru-RU" sz="3600" dirty="0">
                <a:solidFill>
                  <a:srgbClr val="FFCC00"/>
                </a:solidFill>
              </a:rPr>
              <a:t/>
            </a:r>
            <a:br>
              <a:rPr lang="ru-RU" sz="3600" dirty="0">
                <a:solidFill>
                  <a:srgbClr val="FFCC00"/>
                </a:solidFill>
              </a:rPr>
            </a:br>
            <a:r>
              <a:rPr lang="ru-RU" sz="3600" b="1" dirty="0">
                <a:solidFill>
                  <a:srgbClr val="FFCC00"/>
                </a:solidFill>
              </a:rPr>
              <a:t>как способа развития творческой активности учащихся </a:t>
            </a:r>
            <a:r>
              <a:rPr lang="ru-RU" sz="3600" dirty="0">
                <a:solidFill>
                  <a:srgbClr val="FFCC00"/>
                </a:solidFill>
              </a:rPr>
              <a:t/>
            </a:r>
            <a:br>
              <a:rPr lang="ru-RU" sz="3600" dirty="0">
                <a:solidFill>
                  <a:srgbClr val="FFCC00"/>
                </a:solidFill>
              </a:rPr>
            </a:br>
            <a:r>
              <a:rPr lang="ru-RU" sz="3600" b="1" dirty="0">
                <a:solidFill>
                  <a:srgbClr val="FFCC00"/>
                </a:solidFill>
              </a:rPr>
              <a:t>общеобразовательных учреждений</a:t>
            </a:r>
            <a:r>
              <a:rPr lang="ru-RU" sz="3600" dirty="0"/>
              <a:t/>
            </a:r>
            <a:br>
              <a:rPr lang="ru-RU" sz="3600" dirty="0"/>
            </a:br>
            <a:r>
              <a:rPr lang="ru-RU" sz="3100" b="0" dirty="0"/>
              <a:t>Павлова Полина Дмитриевна </a:t>
            </a:r>
            <a:br>
              <a:rPr lang="ru-RU" sz="3100" b="0" dirty="0"/>
            </a:br>
            <a:r>
              <a:rPr lang="ru-RU" sz="3100" b="0" dirty="0"/>
              <a:t>Смирнов Никита Львович</a:t>
            </a:r>
            <a:br>
              <a:rPr lang="ru-RU" sz="3100" b="0" dirty="0"/>
            </a:br>
            <a:r>
              <a:rPr lang="ru-RU" sz="3100" b="0" dirty="0"/>
              <a:t>Российская Федерация, Костромская область,</a:t>
            </a:r>
            <a:br>
              <a:rPr lang="ru-RU" sz="3100" b="0" dirty="0"/>
            </a:br>
            <a:r>
              <a:rPr lang="ru-RU" sz="3100" b="0" dirty="0"/>
              <a:t> город Кострома, МОУ лицей №20, 11 класс</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686800" cy="1654164"/>
          </a:xfrm>
        </p:spPr>
        <p:txBody>
          <a:bodyPr>
            <a:normAutofit fontScale="90000"/>
          </a:bodyPr>
          <a:lstStyle/>
          <a:p>
            <a:pPr lvl="0" algn="ctr"/>
            <a:r>
              <a:rPr lang="ru-RU" sz="3200" dirty="0" smtClean="0">
                <a:solidFill>
                  <a:srgbClr val="00B0F0"/>
                </a:solidFill>
              </a:rPr>
              <a:t>Результаты исследований по методике диагностика уровня творческой активности учащихся.</a:t>
            </a:r>
            <a:br>
              <a:rPr lang="ru-RU" sz="3200" dirty="0" smtClean="0">
                <a:solidFill>
                  <a:srgbClr val="00B0F0"/>
                </a:solidFill>
              </a:rPr>
            </a:br>
            <a:endParaRPr lang="ru-RU" sz="3200" dirty="0">
              <a:solidFill>
                <a:srgbClr val="00B0F0"/>
              </a:solidFill>
            </a:endParaRPr>
          </a:p>
        </p:txBody>
      </p:sp>
      <p:sp>
        <p:nvSpPr>
          <p:cNvPr id="18434" name="Rectangle 2"/>
          <p:cNvSpPr>
            <a:spLocks noChangeArrowheads="1"/>
          </p:cNvSpPr>
          <p:nvPr/>
        </p:nvSpPr>
        <p:spPr bwMode="auto">
          <a:xfrm>
            <a:off x="-77049" y="2071678"/>
            <a:ext cx="922104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rPr>
              <a:t>Уровень развития основных компонентов творческой активности учащихся (%).</a:t>
            </a:r>
            <a:endParaRPr kumimoji="0" lang="ru-RU" b="0" i="0" u="none" strike="noStrike" cap="none" normalizeH="0" baseline="0" dirty="0" smtClean="0">
              <a:ln>
                <a:noFill/>
              </a:ln>
              <a:solidFill>
                <a:schemeClr val="tx1"/>
              </a:solidFill>
              <a:effectLst/>
              <a:latin typeface="Arial" pitchFamily="34" charset="0"/>
            </a:endParaRPr>
          </a:p>
        </p:txBody>
      </p:sp>
      <p:sp>
        <p:nvSpPr>
          <p:cNvPr id="18433" name="AutoShape 1"/>
          <p:cNvSpPr>
            <a:spLocks noChangeShapeType="1"/>
          </p:cNvSpPr>
          <p:nvPr/>
        </p:nvSpPr>
        <p:spPr bwMode="auto">
          <a:xfrm>
            <a:off x="-88900" y="1588"/>
            <a:ext cx="1612900" cy="5270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435" name="Rectangle 3"/>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8436" name="AutoShape 4"/>
          <p:cNvSpPr>
            <a:spLocks noChangeShapeType="1"/>
          </p:cNvSpPr>
          <p:nvPr/>
        </p:nvSpPr>
        <p:spPr bwMode="auto">
          <a:xfrm>
            <a:off x="-88900" y="1588"/>
            <a:ext cx="1612900" cy="5270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aphicFrame>
        <p:nvGraphicFramePr>
          <p:cNvPr id="8" name="Таблица 7"/>
          <p:cNvGraphicFramePr>
            <a:graphicFrameLocks noGrp="1"/>
          </p:cNvGraphicFramePr>
          <p:nvPr/>
        </p:nvGraphicFramePr>
        <p:xfrm>
          <a:off x="0" y="2571744"/>
          <a:ext cx="9144000" cy="4286256"/>
        </p:xfrm>
        <a:graphic>
          <a:graphicData uri="http://schemas.openxmlformats.org/drawingml/2006/table">
            <a:tbl>
              <a:tblPr/>
              <a:tblGrid>
                <a:gridCol w="2409690"/>
                <a:gridCol w="1312028"/>
                <a:gridCol w="2027853"/>
                <a:gridCol w="1366576"/>
                <a:gridCol w="2027853"/>
              </a:tblGrid>
              <a:tr h="857251">
                <a:tc>
                  <a:txBody>
                    <a:bodyPr/>
                    <a:lstStyle/>
                    <a:p>
                      <a:pPr algn="r">
                        <a:spcAft>
                          <a:spcPts val="0"/>
                        </a:spcAft>
                      </a:pPr>
                      <a:endParaRPr lang="ru-RU" sz="1200" baseline="0" dirty="0">
                        <a:solidFill>
                          <a:schemeClr val="tx1"/>
                        </a:solidFill>
                        <a:latin typeface="Times New Roman"/>
                        <a:ea typeface="Times New Roman"/>
                      </a:endParaRPr>
                    </a:p>
                    <a:p>
                      <a:pPr algn="r">
                        <a:spcAft>
                          <a:spcPts val="0"/>
                        </a:spcAft>
                      </a:pPr>
                      <a:r>
                        <a:rPr lang="ru-RU" sz="1200" baseline="0" dirty="0">
                          <a:solidFill>
                            <a:schemeClr val="tx1"/>
                          </a:solidFill>
                          <a:latin typeface="Times New Roman"/>
                          <a:ea typeface="Times New Roman"/>
                        </a:rPr>
                        <a:t>Уровень</a:t>
                      </a:r>
                    </a:p>
                    <a:p>
                      <a:pPr>
                        <a:spcAft>
                          <a:spcPts val="0"/>
                        </a:spcAft>
                      </a:pPr>
                      <a:r>
                        <a:rPr lang="ru-RU" sz="1200" baseline="0" dirty="0">
                          <a:solidFill>
                            <a:schemeClr val="tx1"/>
                          </a:solidFill>
                          <a:latin typeface="Times New Roman"/>
                          <a:ea typeface="Times New Roman"/>
                        </a:rPr>
                        <a:t>Компоненты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От 0 до 0.5</a:t>
                      </a:r>
                    </a:p>
                    <a:p>
                      <a:pPr algn="ctr">
                        <a:spcAft>
                          <a:spcPts val="0"/>
                        </a:spcAft>
                      </a:pPr>
                      <a:r>
                        <a:rPr lang="ru-RU" sz="1200" baseline="0">
                          <a:solidFill>
                            <a:schemeClr val="tx1"/>
                          </a:solidFill>
                          <a:latin typeface="Times New Roman"/>
                          <a:ea typeface="Times New Roman"/>
                        </a:rPr>
                        <a:t>Низкий уровень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От 0.5 до 1</a:t>
                      </a:r>
                    </a:p>
                    <a:p>
                      <a:pPr algn="ctr">
                        <a:spcAft>
                          <a:spcPts val="0"/>
                        </a:spcAft>
                      </a:pPr>
                      <a:r>
                        <a:rPr lang="ru-RU" sz="1200" baseline="0">
                          <a:solidFill>
                            <a:schemeClr val="tx1"/>
                          </a:solidFill>
                          <a:latin typeface="Times New Roman"/>
                          <a:ea typeface="Times New Roman"/>
                        </a:rPr>
                        <a:t>Приближающийся к среднему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От 1 до 1.5</a:t>
                      </a:r>
                    </a:p>
                    <a:p>
                      <a:pPr algn="ctr">
                        <a:spcAft>
                          <a:spcPts val="0"/>
                        </a:spcAft>
                      </a:pPr>
                      <a:r>
                        <a:rPr lang="ru-RU" sz="1200" baseline="0">
                          <a:solidFill>
                            <a:schemeClr val="tx1"/>
                          </a:solidFill>
                          <a:latin typeface="Times New Roman"/>
                          <a:ea typeface="Times New Roman"/>
                        </a:rPr>
                        <a:t>Выше среднего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От 1.5 до 2</a:t>
                      </a:r>
                    </a:p>
                    <a:p>
                      <a:pPr algn="ctr">
                        <a:spcAft>
                          <a:spcPts val="0"/>
                        </a:spcAft>
                      </a:pPr>
                      <a:r>
                        <a:rPr lang="ru-RU" sz="1200" baseline="0">
                          <a:solidFill>
                            <a:schemeClr val="tx1"/>
                          </a:solidFill>
                          <a:latin typeface="Times New Roman"/>
                          <a:ea typeface="Times New Roman"/>
                        </a:rPr>
                        <a:t>Приближающийся к высокому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1">
                <a:tc>
                  <a:txBody>
                    <a:bodyPr/>
                    <a:lstStyle/>
                    <a:p>
                      <a:pPr marL="342900" lvl="0" indent="-342900">
                        <a:spcAft>
                          <a:spcPts val="0"/>
                        </a:spcAft>
                        <a:buFont typeface="+mj-lt"/>
                        <a:buAutoNum type="arabicPeriod"/>
                      </a:pPr>
                      <a:r>
                        <a:rPr lang="ru-RU" sz="1200" baseline="0">
                          <a:solidFill>
                            <a:schemeClr val="tx1"/>
                          </a:solidFill>
                          <a:latin typeface="Times New Roman"/>
                          <a:ea typeface="Times New Roman"/>
                        </a:rPr>
                        <a:t>Чувство новизны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dirty="0">
                          <a:solidFill>
                            <a:schemeClr val="tx1"/>
                          </a:solidFill>
                          <a:latin typeface="Times New Roman"/>
                          <a:ea typeface="Times New Roman"/>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1">
                <a:tc>
                  <a:txBody>
                    <a:bodyPr/>
                    <a:lstStyle/>
                    <a:p>
                      <a:pPr marL="342900" lvl="0" indent="-342900">
                        <a:spcAft>
                          <a:spcPts val="0"/>
                        </a:spcAft>
                        <a:buFont typeface="+mj-lt"/>
                        <a:buAutoNum type="arabicPeriod"/>
                      </a:pPr>
                      <a:r>
                        <a:rPr lang="ru-RU" sz="1200" baseline="0">
                          <a:solidFill>
                            <a:schemeClr val="tx1"/>
                          </a:solidFill>
                          <a:latin typeface="Times New Roman"/>
                          <a:ea typeface="Times New Roman"/>
                        </a:rPr>
                        <a:t>Критичность мышления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dirty="0">
                          <a:solidFill>
                            <a:schemeClr val="tx1"/>
                          </a:solidFill>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dirty="0">
                          <a:solidFill>
                            <a:schemeClr val="tx1"/>
                          </a:solidFill>
                          <a:latin typeface="Times New Roman"/>
                          <a:ea typeface="Times New Roman"/>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3002">
                <a:tc>
                  <a:txBody>
                    <a:bodyPr/>
                    <a:lstStyle/>
                    <a:p>
                      <a:pPr marL="342900" lvl="0" indent="-342900">
                        <a:spcAft>
                          <a:spcPts val="0"/>
                        </a:spcAft>
                        <a:buFont typeface="+mj-lt"/>
                        <a:buAutoNum type="arabicPeriod"/>
                      </a:pPr>
                      <a:r>
                        <a:rPr lang="ru-RU" sz="1200" baseline="0">
                          <a:solidFill>
                            <a:schemeClr val="tx1"/>
                          </a:solidFill>
                          <a:latin typeface="Times New Roman"/>
                          <a:ea typeface="Times New Roman"/>
                        </a:rPr>
                        <a:t>Способность преобразовывать структуру объекта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dirty="0">
                          <a:solidFill>
                            <a:schemeClr val="tx1"/>
                          </a:solidFill>
                          <a:latin typeface="Times New Roman"/>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dirty="0">
                          <a:solidFill>
                            <a:schemeClr val="tx1"/>
                          </a:solidFill>
                          <a:latin typeface="Times New Roman"/>
                          <a:ea typeface="Times New Roman"/>
                        </a:rPr>
                        <a:t>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dirty="0">
                          <a:solidFill>
                            <a:schemeClr val="tx1"/>
                          </a:solidFill>
                          <a:latin typeface="Times New Roman"/>
                          <a:ea typeface="Times New Roman"/>
                        </a:rPr>
                        <a:t>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1">
                <a:tc>
                  <a:txBody>
                    <a:bodyPr/>
                    <a:lstStyle/>
                    <a:p>
                      <a:pPr marL="342900" lvl="0" indent="-342900">
                        <a:spcAft>
                          <a:spcPts val="0"/>
                        </a:spcAft>
                        <a:buFont typeface="+mj-lt"/>
                        <a:buAutoNum type="arabicPeriod"/>
                      </a:pPr>
                      <a:r>
                        <a:rPr lang="ru-RU" sz="1200" baseline="0">
                          <a:solidFill>
                            <a:schemeClr val="tx1"/>
                          </a:solidFill>
                          <a:latin typeface="Times New Roman"/>
                          <a:ea typeface="Times New Roman"/>
                        </a:rPr>
                        <a:t>Направленность на творчество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342900" lvl="0" indent="-342900">
                        <a:spcAft>
                          <a:spcPts val="0"/>
                        </a:spcAft>
                        <a:buFont typeface="+mj-lt"/>
                        <a:buAutoNum type="arabicPeriod"/>
                      </a:pPr>
                      <a:r>
                        <a:rPr lang="ru-RU" sz="1200" baseline="0">
                          <a:solidFill>
                            <a:schemeClr val="tx1"/>
                          </a:solidFill>
                          <a:latin typeface="Times New Roman"/>
                          <a:ea typeface="Times New Roman"/>
                        </a:rPr>
                        <a:t>Самооценка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algn="ctr">
                        <a:spcAft>
                          <a:spcPts val="0"/>
                        </a:spcAft>
                      </a:pPr>
                      <a:r>
                        <a:rPr lang="ru-RU" sz="1200" baseline="0">
                          <a:solidFill>
                            <a:schemeClr val="tx1"/>
                          </a:solidFill>
                          <a:latin typeface="Times New Roman"/>
                          <a:ea typeface="Times New Roman"/>
                        </a:rPr>
                        <a:t>Итоговый результат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a:solidFill>
                            <a:schemeClr val="tx1"/>
                          </a:solidFill>
                          <a:latin typeface="Times New Roman"/>
                          <a:ea typeface="Times New Roman"/>
                        </a:rPr>
                        <a:t>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aseline="0" dirty="0">
                          <a:solidFill>
                            <a:schemeClr val="tx1"/>
                          </a:solidFill>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3" name="Прямая соединительная линия 12"/>
          <p:cNvCxnSpPr/>
          <p:nvPr/>
        </p:nvCxnSpPr>
        <p:spPr>
          <a:xfrm>
            <a:off x="0" y="2571744"/>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0" y="2571744"/>
            <a:ext cx="9144000" cy="4286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0" y="3429000"/>
            <a:ext cx="91440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0" y="3786190"/>
            <a:ext cx="9144000" cy="2571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0" y="4572008"/>
            <a:ext cx="9144000" cy="1714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2428860" y="2571744"/>
            <a:ext cx="1285884" cy="4286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5715008" y="2571744"/>
            <a:ext cx="1428760" cy="4286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0" name="Прямая соединительная линия 29"/>
          <p:cNvCxnSpPr/>
          <p:nvPr/>
        </p:nvCxnSpPr>
        <p:spPr>
          <a:xfrm rot="10800000">
            <a:off x="0" y="5715016"/>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7467600" cy="1143000"/>
          </a:xfrm>
        </p:spPr>
        <p:txBody>
          <a:bodyPr>
            <a:normAutofit fontScale="90000"/>
          </a:bodyPr>
          <a:lstStyle/>
          <a:p>
            <a:pPr lvl="2" algn="ctr"/>
            <a:r>
              <a:rPr lang="ru-RU" sz="3100" dirty="0">
                <a:solidFill>
                  <a:srgbClr val="00B0F0"/>
                </a:solidFill>
              </a:rPr>
              <a:t>Результаты анализа анкеты для учащихся и выпускников, занимавшихся проектной деятельностью.</a:t>
            </a:r>
            <a:br>
              <a:rPr lang="ru-RU" sz="3100" dirty="0">
                <a:solidFill>
                  <a:srgbClr val="00B0F0"/>
                </a:solidFill>
              </a:rPr>
            </a:br>
            <a:r>
              <a:rPr lang="ru-RU" sz="3100" dirty="0">
                <a:solidFill>
                  <a:srgbClr val="00B0F0"/>
                </a:solidFill>
              </a:rPr>
              <a:t> </a:t>
            </a:r>
            <a:r>
              <a:rPr lang="ru-RU" dirty="0"/>
              <a:t/>
            </a:r>
            <a:br>
              <a:rPr lang="ru-RU" dirty="0"/>
            </a:br>
            <a:endParaRPr lang="ru-RU" dirty="0"/>
          </a:p>
        </p:txBody>
      </p:sp>
      <p:graphicFrame>
        <p:nvGraphicFramePr>
          <p:cNvPr id="5" name="Таблица 4"/>
          <p:cNvGraphicFramePr>
            <a:graphicFrameLocks noGrp="1"/>
          </p:cNvGraphicFramePr>
          <p:nvPr/>
        </p:nvGraphicFramePr>
        <p:xfrm>
          <a:off x="0" y="1571607"/>
          <a:ext cx="9143999" cy="5286392"/>
        </p:xfrm>
        <a:graphic>
          <a:graphicData uri="http://schemas.openxmlformats.org/drawingml/2006/table">
            <a:tbl>
              <a:tblPr/>
              <a:tblGrid>
                <a:gridCol w="1000100"/>
                <a:gridCol w="7000924"/>
                <a:gridCol w="1142975"/>
              </a:tblGrid>
              <a:tr h="227688">
                <a:tc>
                  <a:txBody>
                    <a:bodyPr/>
                    <a:lstStyle/>
                    <a:p>
                      <a:pPr>
                        <a:spcAft>
                          <a:spcPts val="0"/>
                        </a:spcAft>
                      </a:pPr>
                      <a:r>
                        <a:rPr lang="ru-RU" sz="1200" b="1" dirty="0">
                          <a:latin typeface="Times New Roman"/>
                          <a:ea typeface="Times New Roman"/>
                          <a:cs typeface="Times New Roman"/>
                        </a:rPr>
                        <a:t>№</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a:latin typeface="Times New Roman"/>
                          <a:ea typeface="Times New Roman"/>
                          <a:cs typeface="Times New Roman"/>
                        </a:rPr>
                        <a:t>Варианты ответа</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100" b="1">
                          <a:latin typeface="Times New Roman"/>
                          <a:ea typeface="Times New Roman"/>
                          <a:cs typeface="Times New Roman"/>
                        </a:rPr>
                        <a:t>%</a:t>
                      </a:r>
                      <a:endParaRPr lang="ru-RU" sz="1100">
                        <a:latin typeface="Times New Roman"/>
                        <a:ea typeface="Times New Roman"/>
                        <a:cs typeface="Times New Roman"/>
                      </a:endParaRP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8318">
                <a:tc rowSpan="3">
                  <a:txBody>
                    <a:bodyPr/>
                    <a:lstStyle/>
                    <a:p>
                      <a:pPr algn="ctr">
                        <a:spcAft>
                          <a:spcPts val="0"/>
                        </a:spcAft>
                      </a:pPr>
                      <a:r>
                        <a:rPr lang="ru-RU" sz="1200" b="1" dirty="0">
                          <a:latin typeface="Times New Roman"/>
                          <a:ea typeface="Times New Roman"/>
                          <a:cs typeface="Times New Roman"/>
                        </a:rPr>
                        <a:t>1</a:t>
                      </a:r>
                    </a:p>
                  </a:txBody>
                  <a:tcPr marL="64584" marR="6458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a:latin typeface="Times New Roman"/>
                          <a:ea typeface="Times New Roman"/>
                          <a:cs typeface="Times New Roman"/>
                        </a:rPr>
                        <a:t>А) хотелось самовыразиться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100</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3105">
                <a:tc vMerge="1">
                  <a:txBody>
                    <a:bodyPr/>
                    <a:lstStyle/>
                    <a:p>
                      <a:endParaRPr lang="ru-RU"/>
                    </a:p>
                  </a:txBody>
                  <a:tcPr/>
                </a:tc>
                <a:tc>
                  <a:txBody>
                    <a:bodyPr/>
                    <a:lstStyle/>
                    <a:p>
                      <a:pPr>
                        <a:spcAft>
                          <a:spcPts val="0"/>
                        </a:spcAft>
                      </a:pPr>
                      <a:r>
                        <a:rPr lang="ru-RU" sz="1200" b="1" dirty="0">
                          <a:latin typeface="Times New Roman"/>
                          <a:ea typeface="Times New Roman"/>
                          <a:cs typeface="Times New Roman"/>
                        </a:rPr>
                        <a:t>Б) </a:t>
                      </a:r>
                      <a:r>
                        <a:rPr lang="ru-RU" sz="1200" b="1" i="1" dirty="0">
                          <a:latin typeface="Times New Roman"/>
                          <a:ea typeface="Times New Roman"/>
                          <a:cs typeface="Times New Roman"/>
                        </a:rPr>
                        <a:t>хотелось попробовать себя в качестве автора проекта</a:t>
                      </a:r>
                      <a:r>
                        <a:rPr lang="ru-RU" sz="1200" b="1" dirty="0">
                          <a:latin typeface="Times New Roman"/>
                          <a:ea typeface="Times New Roman"/>
                          <a:cs typeface="Times New Roman"/>
                        </a:rPr>
                        <a:t>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80</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6554">
                <a:tc vMerge="1">
                  <a:txBody>
                    <a:bodyPr/>
                    <a:lstStyle/>
                    <a:p>
                      <a:endParaRPr lang="ru-RU"/>
                    </a:p>
                  </a:txBody>
                  <a:tcPr/>
                </a:tc>
                <a:tc>
                  <a:txBody>
                    <a:bodyPr/>
                    <a:lstStyle/>
                    <a:p>
                      <a:pPr>
                        <a:spcAft>
                          <a:spcPts val="0"/>
                        </a:spcAft>
                      </a:pPr>
                      <a:r>
                        <a:rPr lang="ru-RU" sz="1200" b="1" dirty="0">
                          <a:latin typeface="Times New Roman"/>
                          <a:ea typeface="Times New Roman"/>
                          <a:cs typeface="Times New Roman"/>
                        </a:rPr>
                        <a:t>В) повлиял пример других конкурсантов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85</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6554">
                <a:tc rowSpan="3">
                  <a:txBody>
                    <a:bodyPr/>
                    <a:lstStyle/>
                    <a:p>
                      <a:pPr algn="ctr">
                        <a:spcAft>
                          <a:spcPts val="0"/>
                        </a:spcAft>
                      </a:pPr>
                      <a:r>
                        <a:rPr lang="ru-RU" sz="1200" b="1">
                          <a:latin typeface="Times New Roman"/>
                          <a:ea typeface="Times New Roman"/>
                          <a:cs typeface="Times New Roman"/>
                        </a:rPr>
                        <a:t>2</a:t>
                      </a:r>
                    </a:p>
                  </a:txBody>
                  <a:tcPr marL="64584" marR="6458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А)  </a:t>
                      </a:r>
                      <a:r>
                        <a:rPr lang="ru-RU" sz="1200" b="1" i="1" dirty="0">
                          <a:latin typeface="Times New Roman"/>
                          <a:ea typeface="Times New Roman"/>
                          <a:cs typeface="Times New Roman"/>
                        </a:rPr>
                        <a:t>дала  возможность создать что-то своё</a:t>
                      </a:r>
                      <a:r>
                        <a:rPr lang="ru-RU" sz="1200" b="1" dirty="0">
                          <a:latin typeface="Times New Roman"/>
                          <a:ea typeface="Times New Roman"/>
                          <a:cs typeface="Times New Roman"/>
                        </a:rPr>
                        <a:t>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100</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3105">
                <a:tc vMerge="1">
                  <a:txBody>
                    <a:bodyPr/>
                    <a:lstStyle/>
                    <a:p>
                      <a:endParaRPr lang="ru-RU"/>
                    </a:p>
                  </a:txBody>
                  <a:tcPr/>
                </a:tc>
                <a:tc>
                  <a:txBody>
                    <a:bodyPr/>
                    <a:lstStyle/>
                    <a:p>
                      <a:pPr>
                        <a:spcAft>
                          <a:spcPts val="0"/>
                        </a:spcAft>
                      </a:pPr>
                      <a:r>
                        <a:rPr lang="ru-RU" sz="1200" b="1" dirty="0">
                          <a:latin typeface="Times New Roman"/>
                          <a:ea typeface="Times New Roman"/>
                          <a:cs typeface="Times New Roman"/>
                        </a:rPr>
                        <a:t>Б)   </a:t>
                      </a:r>
                      <a:r>
                        <a:rPr lang="ru-RU" sz="1200" b="1" i="1" dirty="0">
                          <a:latin typeface="Times New Roman"/>
                          <a:ea typeface="Times New Roman"/>
                          <a:cs typeface="Times New Roman"/>
                        </a:rPr>
                        <a:t>предоставила возможность проявить свои способности</a:t>
                      </a:r>
                      <a:endParaRPr lang="ru-RU" sz="1200" b="1" dirty="0">
                        <a:latin typeface="Times New Roman"/>
                        <a:ea typeface="Times New Roman"/>
                        <a:cs typeface="Times New Roman"/>
                      </a:endParaRP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100</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3105">
                <a:tc vMerge="1">
                  <a:txBody>
                    <a:bodyPr/>
                    <a:lstStyle/>
                    <a:p>
                      <a:endParaRPr lang="ru-RU"/>
                    </a:p>
                  </a:txBody>
                  <a:tcPr/>
                </a:tc>
                <a:tc>
                  <a:txBody>
                    <a:bodyPr/>
                    <a:lstStyle/>
                    <a:p>
                      <a:pPr>
                        <a:spcAft>
                          <a:spcPts val="0"/>
                        </a:spcAft>
                      </a:pPr>
                      <a:r>
                        <a:rPr lang="ru-RU" sz="1200" b="1" dirty="0">
                          <a:latin typeface="Times New Roman"/>
                          <a:ea typeface="Times New Roman"/>
                          <a:cs typeface="Times New Roman"/>
                        </a:rPr>
                        <a:t>В)   способствовала повышению статуса в коллективе</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75</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6554">
                <a:tc rowSpan="4">
                  <a:txBody>
                    <a:bodyPr/>
                    <a:lstStyle/>
                    <a:p>
                      <a:pPr algn="ctr">
                        <a:spcAft>
                          <a:spcPts val="0"/>
                        </a:spcAft>
                      </a:pPr>
                      <a:r>
                        <a:rPr lang="ru-RU" sz="1200" b="1">
                          <a:latin typeface="Times New Roman"/>
                          <a:ea typeface="Times New Roman"/>
                          <a:cs typeface="Times New Roman"/>
                        </a:rPr>
                        <a:t>3</a:t>
                      </a:r>
                    </a:p>
                  </a:txBody>
                  <a:tcPr marL="64584" marR="6458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А) </a:t>
                      </a:r>
                      <a:r>
                        <a:rPr lang="ru-RU" sz="1200" b="1" i="1" dirty="0">
                          <a:latin typeface="Times New Roman"/>
                          <a:ea typeface="Times New Roman"/>
                          <a:cs typeface="Times New Roman"/>
                        </a:rPr>
                        <a:t>сделала более уверенным в себе</a:t>
                      </a:r>
                      <a:r>
                        <a:rPr lang="ru-RU" sz="1200" b="1" dirty="0">
                          <a:latin typeface="Times New Roman"/>
                          <a:ea typeface="Times New Roman"/>
                          <a:cs typeface="Times New Roman"/>
                        </a:rPr>
                        <a:t>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95</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6554">
                <a:tc vMerge="1">
                  <a:txBody>
                    <a:bodyPr/>
                    <a:lstStyle/>
                    <a:p>
                      <a:endParaRPr lang="ru-RU"/>
                    </a:p>
                  </a:txBody>
                  <a:tcPr/>
                </a:tc>
                <a:tc>
                  <a:txBody>
                    <a:bodyPr/>
                    <a:lstStyle/>
                    <a:p>
                      <a:pPr>
                        <a:spcAft>
                          <a:spcPts val="0"/>
                        </a:spcAft>
                      </a:pPr>
                      <a:r>
                        <a:rPr lang="ru-RU" sz="1200" b="1" dirty="0">
                          <a:latin typeface="Times New Roman"/>
                          <a:ea typeface="Times New Roman"/>
                          <a:cs typeface="Times New Roman"/>
                        </a:rPr>
                        <a:t>Б) научила общаться с разными людьми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90</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3105">
                <a:tc vMerge="1">
                  <a:txBody>
                    <a:bodyPr/>
                    <a:lstStyle/>
                    <a:p>
                      <a:endParaRPr lang="ru-RU"/>
                    </a:p>
                  </a:txBody>
                  <a:tcPr/>
                </a:tc>
                <a:tc>
                  <a:txBody>
                    <a:bodyPr/>
                    <a:lstStyle/>
                    <a:p>
                      <a:pPr>
                        <a:spcAft>
                          <a:spcPts val="0"/>
                        </a:spcAft>
                      </a:pPr>
                      <a:r>
                        <a:rPr lang="ru-RU" sz="1200" b="1" dirty="0">
                          <a:latin typeface="Times New Roman"/>
                          <a:ea typeface="Times New Roman"/>
                          <a:cs typeface="Times New Roman"/>
                        </a:rPr>
                        <a:t>В) </a:t>
                      </a:r>
                      <a:r>
                        <a:rPr lang="ru-RU" sz="1200" b="1" i="1" dirty="0">
                          <a:latin typeface="Times New Roman"/>
                          <a:ea typeface="Times New Roman"/>
                          <a:cs typeface="Times New Roman"/>
                        </a:rPr>
                        <a:t>научила</a:t>
                      </a:r>
                      <a:r>
                        <a:rPr lang="ru-RU" sz="1200" b="1" dirty="0">
                          <a:latin typeface="Times New Roman"/>
                          <a:ea typeface="Times New Roman"/>
                          <a:cs typeface="Times New Roman"/>
                        </a:rPr>
                        <a:t> </a:t>
                      </a:r>
                      <a:r>
                        <a:rPr lang="ru-RU" sz="1200" b="1" i="1" dirty="0">
                          <a:latin typeface="Times New Roman"/>
                          <a:ea typeface="Times New Roman"/>
                          <a:cs typeface="Times New Roman"/>
                        </a:rPr>
                        <a:t>творчески относиться к обычным вещам</a:t>
                      </a:r>
                      <a:r>
                        <a:rPr lang="ru-RU" sz="1200" b="1" dirty="0">
                          <a:latin typeface="Times New Roman"/>
                          <a:ea typeface="Times New Roman"/>
                          <a:cs typeface="Times New Roman"/>
                        </a:rPr>
                        <a:t>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100</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6554">
                <a:tc vMerge="1">
                  <a:txBody>
                    <a:bodyPr/>
                    <a:lstStyle/>
                    <a:p>
                      <a:endParaRPr lang="ru-RU"/>
                    </a:p>
                  </a:txBody>
                  <a:tcPr/>
                </a:tc>
                <a:tc>
                  <a:txBody>
                    <a:bodyPr/>
                    <a:lstStyle/>
                    <a:p>
                      <a:pPr>
                        <a:spcAft>
                          <a:spcPts val="0"/>
                        </a:spcAft>
                      </a:pPr>
                      <a:r>
                        <a:rPr lang="ru-RU" sz="1200" b="1" dirty="0">
                          <a:latin typeface="Times New Roman"/>
                          <a:ea typeface="Times New Roman"/>
                          <a:cs typeface="Times New Roman"/>
                        </a:rPr>
                        <a:t>Г) </a:t>
                      </a:r>
                      <a:r>
                        <a:rPr lang="ru-RU" sz="1200" b="1" i="1" dirty="0">
                          <a:latin typeface="Times New Roman"/>
                          <a:ea typeface="Times New Roman"/>
                          <a:cs typeface="Times New Roman"/>
                        </a:rPr>
                        <a:t>реализовывать свои планы</a:t>
                      </a:r>
                      <a:r>
                        <a:rPr lang="ru-RU" sz="1200" b="1" dirty="0">
                          <a:latin typeface="Times New Roman"/>
                          <a:ea typeface="Times New Roman"/>
                          <a:cs typeface="Times New Roman"/>
                        </a:rPr>
                        <a:t>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100</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6554">
                <a:tc rowSpan="4">
                  <a:txBody>
                    <a:bodyPr/>
                    <a:lstStyle/>
                    <a:p>
                      <a:pPr algn="ctr">
                        <a:spcAft>
                          <a:spcPts val="0"/>
                        </a:spcAft>
                      </a:pPr>
                      <a:r>
                        <a:rPr lang="ru-RU" sz="1200" b="1">
                          <a:latin typeface="Times New Roman"/>
                          <a:ea typeface="Times New Roman"/>
                          <a:cs typeface="Times New Roman"/>
                        </a:rPr>
                        <a:t>4</a:t>
                      </a:r>
                    </a:p>
                  </a:txBody>
                  <a:tcPr marL="64584" marR="6458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А) чётко выражать свои мысли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85</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3105">
                <a:tc vMerge="1">
                  <a:txBody>
                    <a:bodyPr/>
                    <a:lstStyle/>
                    <a:p>
                      <a:endParaRPr lang="ru-RU"/>
                    </a:p>
                  </a:txBody>
                  <a:tcPr/>
                </a:tc>
                <a:tc>
                  <a:txBody>
                    <a:bodyPr/>
                    <a:lstStyle/>
                    <a:p>
                      <a:pPr>
                        <a:spcAft>
                          <a:spcPts val="0"/>
                        </a:spcAft>
                      </a:pPr>
                      <a:r>
                        <a:rPr lang="ru-RU" sz="1200" b="1" dirty="0">
                          <a:latin typeface="Times New Roman"/>
                          <a:ea typeface="Times New Roman"/>
                          <a:cs typeface="Times New Roman"/>
                        </a:rPr>
                        <a:t>Б) </a:t>
                      </a:r>
                      <a:r>
                        <a:rPr lang="ru-RU" sz="1200" b="1" i="1" dirty="0">
                          <a:latin typeface="Times New Roman"/>
                          <a:ea typeface="Times New Roman"/>
                          <a:cs typeface="Times New Roman"/>
                        </a:rPr>
                        <a:t>использовать полученные на уроках знания в нестандартной обстановке</a:t>
                      </a:r>
                      <a:r>
                        <a:rPr lang="ru-RU" sz="1200" b="1" dirty="0">
                          <a:latin typeface="Times New Roman"/>
                          <a:ea typeface="Times New Roman"/>
                          <a:cs typeface="Times New Roman"/>
                        </a:rPr>
                        <a:t>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95</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6554">
                <a:tc vMerge="1">
                  <a:txBody>
                    <a:bodyPr/>
                    <a:lstStyle/>
                    <a:p>
                      <a:endParaRPr lang="ru-RU"/>
                    </a:p>
                  </a:txBody>
                  <a:tcPr/>
                </a:tc>
                <a:tc>
                  <a:txBody>
                    <a:bodyPr/>
                    <a:lstStyle/>
                    <a:p>
                      <a:pPr>
                        <a:spcAft>
                          <a:spcPts val="0"/>
                        </a:spcAft>
                      </a:pPr>
                      <a:r>
                        <a:rPr lang="ru-RU" sz="1200" b="1" dirty="0">
                          <a:latin typeface="Times New Roman"/>
                          <a:ea typeface="Times New Roman"/>
                          <a:cs typeface="Times New Roman"/>
                        </a:rPr>
                        <a:t>В) планировать свою деятельность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95</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3105">
                <a:tc vMerge="1">
                  <a:txBody>
                    <a:bodyPr/>
                    <a:lstStyle/>
                    <a:p>
                      <a:endParaRPr lang="ru-RU"/>
                    </a:p>
                  </a:txBody>
                  <a:tcPr/>
                </a:tc>
                <a:tc>
                  <a:txBody>
                    <a:bodyPr/>
                    <a:lstStyle/>
                    <a:p>
                      <a:pPr>
                        <a:spcAft>
                          <a:spcPts val="0"/>
                        </a:spcAft>
                      </a:pPr>
                      <a:r>
                        <a:rPr lang="ru-RU" sz="1200" b="1" dirty="0">
                          <a:latin typeface="Times New Roman"/>
                          <a:ea typeface="Times New Roman"/>
                          <a:cs typeface="Times New Roman"/>
                        </a:rPr>
                        <a:t>Г) организовывать одноклассников и более младших школьников</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75</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6554">
                <a:tc rowSpan="4">
                  <a:txBody>
                    <a:bodyPr/>
                    <a:lstStyle/>
                    <a:p>
                      <a:pPr algn="ctr">
                        <a:spcAft>
                          <a:spcPts val="0"/>
                        </a:spcAft>
                      </a:pPr>
                      <a:r>
                        <a:rPr lang="ru-RU" sz="1200" b="1">
                          <a:latin typeface="Times New Roman"/>
                          <a:ea typeface="Times New Roman"/>
                          <a:cs typeface="Times New Roman"/>
                        </a:rPr>
                        <a:t>5</a:t>
                      </a:r>
                    </a:p>
                  </a:txBody>
                  <a:tcPr marL="64584" marR="6458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a:latin typeface="Times New Roman"/>
                          <a:ea typeface="Times New Roman"/>
                          <a:cs typeface="Times New Roman"/>
                        </a:rPr>
                        <a:t>А) делать то, что хочется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100</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6554">
                <a:tc vMerge="1">
                  <a:txBody>
                    <a:bodyPr/>
                    <a:lstStyle/>
                    <a:p>
                      <a:endParaRPr lang="ru-RU"/>
                    </a:p>
                  </a:txBody>
                  <a:tcPr/>
                </a:tc>
                <a:tc>
                  <a:txBody>
                    <a:bodyPr/>
                    <a:lstStyle/>
                    <a:p>
                      <a:pPr>
                        <a:spcAft>
                          <a:spcPts val="0"/>
                        </a:spcAft>
                      </a:pPr>
                      <a:r>
                        <a:rPr lang="ru-RU" sz="1200" b="1" dirty="0">
                          <a:latin typeface="Times New Roman"/>
                          <a:ea typeface="Times New Roman"/>
                          <a:cs typeface="Times New Roman"/>
                        </a:rPr>
                        <a:t>Б) быть самостоятельным</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80</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6554">
                <a:tc vMerge="1">
                  <a:txBody>
                    <a:bodyPr/>
                    <a:lstStyle/>
                    <a:p>
                      <a:endParaRPr lang="ru-RU"/>
                    </a:p>
                  </a:txBody>
                  <a:tcPr/>
                </a:tc>
                <a:tc>
                  <a:txBody>
                    <a:bodyPr/>
                    <a:lstStyle/>
                    <a:p>
                      <a:pPr>
                        <a:spcAft>
                          <a:spcPts val="0"/>
                        </a:spcAft>
                      </a:pPr>
                      <a:r>
                        <a:rPr lang="ru-RU" sz="1200" b="1" dirty="0">
                          <a:latin typeface="Times New Roman"/>
                          <a:ea typeface="Times New Roman"/>
                          <a:cs typeface="Times New Roman"/>
                        </a:rPr>
                        <a:t>В) самому отвечать за свои действия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80</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6554">
                <a:tc vMerge="1">
                  <a:txBody>
                    <a:bodyPr/>
                    <a:lstStyle/>
                    <a:p>
                      <a:endParaRPr lang="ru-RU"/>
                    </a:p>
                  </a:txBody>
                  <a:tcPr/>
                </a:tc>
                <a:tc>
                  <a:txBody>
                    <a:bodyPr/>
                    <a:lstStyle/>
                    <a:p>
                      <a:pPr>
                        <a:spcAft>
                          <a:spcPts val="0"/>
                        </a:spcAft>
                      </a:pPr>
                      <a:r>
                        <a:rPr lang="ru-RU" sz="1200" b="1" dirty="0">
                          <a:latin typeface="Times New Roman"/>
                          <a:ea typeface="Times New Roman"/>
                          <a:cs typeface="Times New Roman"/>
                        </a:rPr>
                        <a:t>Г) </a:t>
                      </a:r>
                      <a:r>
                        <a:rPr lang="ru-RU" sz="1200" b="1" i="1" dirty="0">
                          <a:latin typeface="Times New Roman"/>
                          <a:ea typeface="Times New Roman"/>
                          <a:cs typeface="Times New Roman"/>
                        </a:rPr>
                        <a:t>подходить к работе творчески</a:t>
                      </a:r>
                      <a:r>
                        <a:rPr lang="ru-RU" sz="1200" b="1" dirty="0">
                          <a:latin typeface="Times New Roman"/>
                          <a:ea typeface="Times New Roman"/>
                          <a:cs typeface="Times New Roman"/>
                        </a:rPr>
                        <a:t>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100</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6554">
                <a:tc rowSpan="3">
                  <a:txBody>
                    <a:bodyPr/>
                    <a:lstStyle/>
                    <a:p>
                      <a:pPr algn="ctr">
                        <a:spcAft>
                          <a:spcPts val="0"/>
                        </a:spcAft>
                      </a:pPr>
                      <a:r>
                        <a:rPr lang="ru-RU" sz="1200" b="1">
                          <a:latin typeface="Times New Roman"/>
                          <a:ea typeface="Times New Roman"/>
                          <a:cs typeface="Times New Roman"/>
                        </a:rPr>
                        <a:t>6</a:t>
                      </a:r>
                    </a:p>
                  </a:txBody>
                  <a:tcPr marL="64584" marR="6458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А) да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a:latin typeface="Times New Roman"/>
                          <a:ea typeface="Times New Roman"/>
                          <a:cs typeface="Times New Roman"/>
                        </a:rPr>
                        <a:t>65</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6554">
                <a:tc vMerge="1">
                  <a:txBody>
                    <a:bodyPr/>
                    <a:lstStyle/>
                    <a:p>
                      <a:endParaRPr lang="ru-RU"/>
                    </a:p>
                  </a:txBody>
                  <a:tcPr/>
                </a:tc>
                <a:tc>
                  <a:txBody>
                    <a:bodyPr/>
                    <a:lstStyle/>
                    <a:p>
                      <a:pPr>
                        <a:spcAft>
                          <a:spcPts val="0"/>
                        </a:spcAft>
                      </a:pPr>
                      <a:r>
                        <a:rPr lang="ru-RU" sz="1200" b="1" dirty="0">
                          <a:latin typeface="Times New Roman"/>
                          <a:ea typeface="Times New Roman"/>
                          <a:cs typeface="Times New Roman"/>
                        </a:rPr>
                        <a:t>Б ) нет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20</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6554">
                <a:tc vMerge="1">
                  <a:txBody>
                    <a:bodyPr/>
                    <a:lstStyle/>
                    <a:p>
                      <a:endParaRPr lang="ru-RU"/>
                    </a:p>
                  </a:txBody>
                  <a:tcPr/>
                </a:tc>
                <a:tc>
                  <a:txBody>
                    <a:bodyPr/>
                    <a:lstStyle/>
                    <a:p>
                      <a:pPr>
                        <a:spcAft>
                          <a:spcPts val="0"/>
                        </a:spcAft>
                      </a:pPr>
                      <a:r>
                        <a:rPr lang="ru-RU" sz="1200" b="1" dirty="0">
                          <a:latin typeface="Times New Roman"/>
                          <a:ea typeface="Times New Roman"/>
                          <a:cs typeface="Times New Roman"/>
                        </a:rPr>
                        <a:t>В) возможно </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200" b="1" dirty="0">
                          <a:latin typeface="Times New Roman"/>
                          <a:ea typeface="Times New Roman"/>
                          <a:cs typeface="Times New Roman"/>
                        </a:rPr>
                        <a:t>15</a:t>
                      </a:r>
                    </a:p>
                  </a:txBody>
                  <a:tcPr marL="64584" marR="64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0042"/>
            <a:ext cx="7467600" cy="1143000"/>
          </a:xfrm>
        </p:spPr>
        <p:txBody>
          <a:bodyPr>
            <a:normAutofit fontScale="90000"/>
          </a:bodyPr>
          <a:lstStyle/>
          <a:p>
            <a:pPr lvl="2" algn="ctr" rtl="0">
              <a:spcBef>
                <a:spcPct val="0"/>
              </a:spcBef>
            </a:pPr>
            <a:r>
              <a:rPr lang="ru-RU" sz="3200" dirty="0">
                <a:solidFill>
                  <a:srgbClr val="00B0F0"/>
                </a:solidFill>
              </a:rPr>
              <a:t>Результаты анализа анкеты для педагогов-руководителей ученических проектов.</a:t>
            </a:r>
            <a:br>
              <a:rPr lang="ru-RU" sz="3200" dirty="0">
                <a:solidFill>
                  <a:srgbClr val="00B0F0"/>
                </a:solidFill>
              </a:rPr>
            </a:br>
            <a:endParaRPr lang="ru-RU" sz="3200" dirty="0">
              <a:solidFill>
                <a:srgbClr val="00B0F0"/>
              </a:solidFill>
            </a:endParaRPr>
          </a:p>
        </p:txBody>
      </p:sp>
      <p:graphicFrame>
        <p:nvGraphicFramePr>
          <p:cNvPr id="4" name="Таблица 3"/>
          <p:cNvGraphicFramePr>
            <a:graphicFrameLocks noGrp="1"/>
          </p:cNvGraphicFramePr>
          <p:nvPr/>
        </p:nvGraphicFramePr>
        <p:xfrm>
          <a:off x="0" y="1785926"/>
          <a:ext cx="9144001" cy="5072071"/>
        </p:xfrm>
        <a:graphic>
          <a:graphicData uri="http://schemas.openxmlformats.org/drawingml/2006/table">
            <a:tbl>
              <a:tblPr/>
              <a:tblGrid>
                <a:gridCol w="1142976"/>
                <a:gridCol w="7463078"/>
                <a:gridCol w="537947"/>
              </a:tblGrid>
              <a:tr h="285527">
                <a:tc>
                  <a:txBody>
                    <a:bodyPr/>
                    <a:lstStyle/>
                    <a:p>
                      <a:pPr>
                        <a:spcAft>
                          <a:spcPts val="0"/>
                        </a:spcAft>
                      </a:pPr>
                      <a:r>
                        <a:rPr lang="ru-RU" sz="1400" b="1" dirty="0">
                          <a:latin typeface="Times New Roman"/>
                          <a:ea typeface="Times New Roman"/>
                        </a:rPr>
                        <a:t>№</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a:latin typeface="Times New Roman"/>
                          <a:ea typeface="Times New Roman"/>
                        </a:rPr>
                        <a:t>Варианты ответа</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a:latin typeface="Times New Roman"/>
                          <a:ea typeface="Times New Roman"/>
                        </a:rPr>
                        <a:t>%</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65699">
                <a:tc rowSpan="3">
                  <a:txBody>
                    <a:bodyPr/>
                    <a:lstStyle/>
                    <a:p>
                      <a:pPr algn="ctr">
                        <a:spcAft>
                          <a:spcPts val="0"/>
                        </a:spcAft>
                      </a:pPr>
                      <a:r>
                        <a:rPr lang="ru-RU" sz="1400" b="1" dirty="0">
                          <a:latin typeface="Times New Roman"/>
                          <a:ea typeface="Times New Roman"/>
                        </a:rPr>
                        <a:t>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a:latin typeface="Times New Roman"/>
                          <a:ea typeface="Times New Roman"/>
                        </a:rPr>
                        <a:t>А)</a:t>
                      </a:r>
                      <a:r>
                        <a:rPr lang="ru-RU" sz="1400" b="1" i="1">
                          <a:latin typeface="Times New Roman"/>
                          <a:ea typeface="Times New Roman"/>
                        </a:rPr>
                        <a:t> желание создать что-то своё </a:t>
                      </a:r>
                      <a:endParaRPr lang="ru-RU" sz="1400" b="1">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i="1">
                          <a:latin typeface="Times New Roman"/>
                          <a:ea typeface="Times New Roman"/>
                        </a:rPr>
                        <a:t>100</a:t>
                      </a:r>
                      <a:endParaRPr lang="ru-RU" sz="1400" b="1">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75879">
                <a:tc vMerge="1">
                  <a:txBody>
                    <a:bodyPr/>
                    <a:lstStyle/>
                    <a:p>
                      <a:endParaRPr lang="ru-RU"/>
                    </a:p>
                  </a:txBody>
                  <a:tcPr/>
                </a:tc>
                <a:tc>
                  <a:txBody>
                    <a:bodyPr/>
                    <a:lstStyle/>
                    <a:p>
                      <a:pPr>
                        <a:spcAft>
                          <a:spcPts val="0"/>
                        </a:spcAft>
                      </a:pPr>
                      <a:r>
                        <a:rPr lang="ru-RU" sz="1400" b="1" dirty="0">
                          <a:latin typeface="Times New Roman"/>
                          <a:ea typeface="Times New Roman"/>
                        </a:rPr>
                        <a:t>Б) </a:t>
                      </a:r>
                      <a:r>
                        <a:rPr lang="ru-RU" sz="1400" b="1" i="1" dirty="0">
                          <a:latin typeface="Times New Roman"/>
                          <a:ea typeface="Times New Roman"/>
                        </a:rPr>
                        <a:t>желание узнать и проявить свои способности </a:t>
                      </a:r>
                      <a:endParaRPr lang="ru-RU" sz="1400" b="1"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i="1">
                          <a:latin typeface="Times New Roman"/>
                          <a:ea typeface="Times New Roman"/>
                        </a:rPr>
                        <a:t>100</a:t>
                      </a:r>
                      <a:endParaRPr lang="ru-RU" sz="1400" b="1">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75879">
                <a:tc vMerge="1">
                  <a:txBody>
                    <a:bodyPr/>
                    <a:lstStyle/>
                    <a:p>
                      <a:endParaRPr lang="ru-RU"/>
                    </a:p>
                  </a:txBody>
                  <a:tcPr/>
                </a:tc>
                <a:tc>
                  <a:txBody>
                    <a:bodyPr/>
                    <a:lstStyle/>
                    <a:p>
                      <a:pPr>
                        <a:spcAft>
                          <a:spcPts val="0"/>
                        </a:spcAft>
                      </a:pPr>
                      <a:r>
                        <a:rPr lang="ru-RU" sz="1400" b="1" dirty="0">
                          <a:latin typeface="Times New Roman"/>
                          <a:ea typeface="Times New Roman"/>
                        </a:rPr>
                        <a:t>В) стремление повысить свой статус в коллективе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a:latin typeface="Times New Roman"/>
                          <a:ea typeface="Times New Roman"/>
                        </a:rPr>
                        <a:t>80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37939">
                <a:tc rowSpan="4">
                  <a:txBody>
                    <a:bodyPr/>
                    <a:lstStyle/>
                    <a:p>
                      <a:pPr algn="ctr">
                        <a:spcAft>
                          <a:spcPts val="0"/>
                        </a:spcAft>
                      </a:pPr>
                      <a:r>
                        <a:rPr lang="ru-RU" sz="1400" b="1">
                          <a:latin typeface="Times New Roman"/>
                          <a:ea typeface="Times New Roman"/>
                        </a:rPr>
                        <a:t>2</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dirty="0">
                          <a:latin typeface="Times New Roman"/>
                          <a:ea typeface="Times New Roman"/>
                        </a:rPr>
                        <a:t>А) </a:t>
                      </a:r>
                      <a:r>
                        <a:rPr lang="ru-RU" sz="1400" b="1" i="1" dirty="0">
                          <a:latin typeface="Times New Roman"/>
                          <a:ea typeface="Times New Roman"/>
                        </a:rPr>
                        <a:t>осознают свои способности </a:t>
                      </a:r>
                      <a:endParaRPr lang="ru-RU" sz="1400" b="1"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i="1">
                          <a:latin typeface="Times New Roman"/>
                          <a:ea typeface="Times New Roman"/>
                        </a:rPr>
                        <a:t>100</a:t>
                      </a:r>
                      <a:endParaRPr lang="ru-RU" sz="1400" b="1">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37939">
                <a:tc vMerge="1">
                  <a:txBody>
                    <a:bodyPr/>
                    <a:lstStyle/>
                    <a:p>
                      <a:endParaRPr lang="ru-RU"/>
                    </a:p>
                  </a:txBody>
                  <a:tcPr/>
                </a:tc>
                <a:tc>
                  <a:txBody>
                    <a:bodyPr/>
                    <a:lstStyle/>
                    <a:p>
                      <a:pPr>
                        <a:spcAft>
                          <a:spcPts val="0"/>
                        </a:spcAft>
                      </a:pPr>
                      <a:r>
                        <a:rPr lang="ru-RU" sz="1400" b="1" dirty="0">
                          <a:latin typeface="Times New Roman"/>
                          <a:ea typeface="Times New Roman"/>
                        </a:rPr>
                        <a:t>Б) становятся более ответственными</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a:latin typeface="Times New Roman"/>
                          <a:ea typeface="Times New Roman"/>
                        </a:rPr>
                        <a:t>65</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75879">
                <a:tc vMerge="1">
                  <a:txBody>
                    <a:bodyPr/>
                    <a:lstStyle/>
                    <a:p>
                      <a:endParaRPr lang="ru-RU"/>
                    </a:p>
                  </a:txBody>
                  <a:tcPr/>
                </a:tc>
                <a:tc>
                  <a:txBody>
                    <a:bodyPr/>
                    <a:lstStyle/>
                    <a:p>
                      <a:pPr>
                        <a:spcAft>
                          <a:spcPts val="0"/>
                        </a:spcAft>
                      </a:pPr>
                      <a:r>
                        <a:rPr lang="ru-RU" sz="1400" b="1" dirty="0">
                          <a:latin typeface="Times New Roman"/>
                          <a:ea typeface="Times New Roman"/>
                        </a:rPr>
                        <a:t>В) повышается коммуникативная компетентность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a:latin typeface="Times New Roman"/>
                          <a:ea typeface="Times New Roman"/>
                        </a:rPr>
                        <a:t>75</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37939">
                <a:tc vMerge="1">
                  <a:txBody>
                    <a:bodyPr/>
                    <a:lstStyle/>
                    <a:p>
                      <a:endParaRPr lang="ru-RU"/>
                    </a:p>
                  </a:txBody>
                  <a:tcPr/>
                </a:tc>
                <a:tc>
                  <a:txBody>
                    <a:bodyPr/>
                    <a:lstStyle/>
                    <a:p>
                      <a:pPr>
                        <a:spcAft>
                          <a:spcPts val="0"/>
                        </a:spcAft>
                      </a:pPr>
                      <a:r>
                        <a:rPr lang="ru-RU" sz="1400" b="1" dirty="0">
                          <a:latin typeface="Times New Roman"/>
                          <a:ea typeface="Times New Roman"/>
                        </a:rPr>
                        <a:t>Г) </a:t>
                      </a:r>
                      <a:r>
                        <a:rPr lang="ru-RU" sz="1400" b="1" i="1" dirty="0">
                          <a:latin typeface="Times New Roman"/>
                          <a:ea typeface="Times New Roman"/>
                        </a:rPr>
                        <a:t>развиваются творческие способности </a:t>
                      </a:r>
                      <a:endParaRPr lang="ru-RU" sz="1400" b="1"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i="1">
                          <a:latin typeface="Times New Roman"/>
                          <a:ea typeface="Times New Roman"/>
                        </a:rPr>
                        <a:t>100</a:t>
                      </a:r>
                      <a:endParaRPr lang="ru-RU" sz="1400" b="1">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37939">
                <a:tc rowSpan="2">
                  <a:txBody>
                    <a:bodyPr/>
                    <a:lstStyle/>
                    <a:p>
                      <a:pPr algn="ctr">
                        <a:spcAft>
                          <a:spcPts val="0"/>
                        </a:spcAft>
                      </a:pPr>
                      <a:r>
                        <a:rPr lang="ru-RU" sz="1400" b="1">
                          <a:latin typeface="Times New Roman"/>
                          <a:ea typeface="Times New Roman"/>
                        </a:rPr>
                        <a:t>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dirty="0">
                          <a:latin typeface="Times New Roman"/>
                          <a:ea typeface="Times New Roman"/>
                        </a:rPr>
                        <a:t>А) </a:t>
                      </a:r>
                      <a:r>
                        <a:rPr lang="ru-RU" sz="1400" b="1" i="1" dirty="0">
                          <a:latin typeface="Times New Roman"/>
                          <a:ea typeface="Times New Roman"/>
                        </a:rPr>
                        <a:t>творческий подход к делу </a:t>
                      </a:r>
                      <a:endParaRPr lang="ru-RU" sz="1400" b="1"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i="1">
                          <a:latin typeface="Times New Roman"/>
                          <a:ea typeface="Times New Roman"/>
                        </a:rPr>
                        <a:t>100</a:t>
                      </a:r>
                      <a:endParaRPr lang="ru-RU" sz="1400" b="1">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37939">
                <a:tc vMerge="1">
                  <a:txBody>
                    <a:bodyPr/>
                    <a:lstStyle/>
                    <a:p>
                      <a:endParaRPr lang="ru-RU"/>
                    </a:p>
                  </a:txBody>
                  <a:tcPr/>
                </a:tc>
                <a:tc>
                  <a:txBody>
                    <a:bodyPr/>
                    <a:lstStyle/>
                    <a:p>
                      <a:pPr>
                        <a:spcAft>
                          <a:spcPts val="0"/>
                        </a:spcAft>
                      </a:pPr>
                      <a:r>
                        <a:rPr lang="ru-RU" sz="1400" b="1" dirty="0">
                          <a:latin typeface="Times New Roman"/>
                          <a:ea typeface="Times New Roman"/>
                        </a:rPr>
                        <a:t>Б) умение отстаивать свою точку зрения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a:latin typeface="Times New Roman"/>
                          <a:ea typeface="Times New Roman"/>
                        </a:rPr>
                        <a:t>95</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37939">
                <a:tc rowSpan="4">
                  <a:txBody>
                    <a:bodyPr/>
                    <a:lstStyle/>
                    <a:p>
                      <a:pPr algn="ctr">
                        <a:spcAft>
                          <a:spcPts val="0"/>
                        </a:spcAft>
                      </a:pPr>
                      <a:r>
                        <a:rPr lang="ru-RU" sz="1400" b="1">
                          <a:latin typeface="Times New Roman"/>
                          <a:ea typeface="Times New Roman"/>
                        </a:rPr>
                        <a:t>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dirty="0">
                          <a:latin typeface="Times New Roman"/>
                          <a:ea typeface="Times New Roman"/>
                        </a:rPr>
                        <a:t>А) планировать свою деятельность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a:latin typeface="Times New Roman"/>
                          <a:ea typeface="Times New Roman"/>
                        </a:rPr>
                        <a:t>75</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37939">
                <a:tc vMerge="1">
                  <a:txBody>
                    <a:bodyPr/>
                    <a:lstStyle/>
                    <a:p>
                      <a:endParaRPr lang="ru-RU"/>
                    </a:p>
                  </a:txBody>
                  <a:tcPr/>
                </a:tc>
                <a:tc>
                  <a:txBody>
                    <a:bodyPr/>
                    <a:lstStyle/>
                    <a:p>
                      <a:pPr>
                        <a:spcAft>
                          <a:spcPts val="0"/>
                        </a:spcAft>
                      </a:pPr>
                      <a:r>
                        <a:rPr lang="ru-RU" sz="1400" b="1" dirty="0">
                          <a:latin typeface="Times New Roman"/>
                          <a:ea typeface="Times New Roman"/>
                        </a:rPr>
                        <a:t>Б) </a:t>
                      </a:r>
                      <a:r>
                        <a:rPr lang="ru-RU" sz="1400" b="1" i="1" dirty="0">
                          <a:latin typeface="Times New Roman"/>
                          <a:ea typeface="Times New Roman"/>
                        </a:rPr>
                        <a:t>реально оценивать свои способности </a:t>
                      </a:r>
                      <a:endParaRPr lang="ru-RU" sz="1400" b="1"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i="1">
                          <a:latin typeface="Times New Roman"/>
                          <a:ea typeface="Times New Roman"/>
                        </a:rPr>
                        <a:t>75</a:t>
                      </a:r>
                      <a:endParaRPr lang="ru-RU" sz="1400" b="1">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75879">
                <a:tc vMerge="1">
                  <a:txBody>
                    <a:bodyPr/>
                    <a:lstStyle/>
                    <a:p>
                      <a:endParaRPr lang="ru-RU"/>
                    </a:p>
                  </a:txBody>
                  <a:tcPr/>
                </a:tc>
                <a:tc>
                  <a:txBody>
                    <a:bodyPr/>
                    <a:lstStyle/>
                    <a:p>
                      <a:pPr>
                        <a:spcAft>
                          <a:spcPts val="0"/>
                        </a:spcAft>
                      </a:pPr>
                      <a:r>
                        <a:rPr lang="ru-RU" sz="1400" b="1" dirty="0">
                          <a:latin typeface="Times New Roman"/>
                          <a:ea typeface="Times New Roman"/>
                        </a:rPr>
                        <a:t>В) </a:t>
                      </a:r>
                      <a:r>
                        <a:rPr lang="ru-RU" sz="1400" b="1" i="1" dirty="0">
                          <a:latin typeface="Times New Roman"/>
                          <a:ea typeface="Times New Roman"/>
                        </a:rPr>
                        <a:t>критически оценивать предлагаемый материал </a:t>
                      </a:r>
                      <a:endParaRPr lang="ru-RU" sz="1400" b="1"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i="1">
                          <a:latin typeface="Times New Roman"/>
                          <a:ea typeface="Times New Roman"/>
                        </a:rPr>
                        <a:t>85</a:t>
                      </a:r>
                      <a:endParaRPr lang="ru-RU" sz="1400" b="1">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37939">
                <a:tc vMerge="1">
                  <a:txBody>
                    <a:bodyPr/>
                    <a:lstStyle/>
                    <a:p>
                      <a:endParaRPr lang="ru-RU"/>
                    </a:p>
                  </a:txBody>
                  <a:tcPr/>
                </a:tc>
                <a:tc>
                  <a:txBody>
                    <a:bodyPr/>
                    <a:lstStyle/>
                    <a:p>
                      <a:pPr>
                        <a:spcAft>
                          <a:spcPts val="0"/>
                        </a:spcAft>
                      </a:pPr>
                      <a:r>
                        <a:rPr lang="ru-RU" sz="1400" b="1">
                          <a:latin typeface="Times New Roman"/>
                          <a:ea typeface="Times New Roman"/>
                        </a:rPr>
                        <a:t>Г) </a:t>
                      </a:r>
                      <a:r>
                        <a:rPr lang="ru-RU" sz="1400" b="1" i="1">
                          <a:latin typeface="Times New Roman"/>
                          <a:ea typeface="Times New Roman"/>
                        </a:rPr>
                        <a:t>творчески выполнять любое задание </a:t>
                      </a:r>
                      <a:endParaRPr lang="ru-RU" sz="1400" b="1">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i="1">
                          <a:latin typeface="Times New Roman"/>
                          <a:ea typeface="Times New Roman"/>
                        </a:rPr>
                        <a:t>100</a:t>
                      </a:r>
                      <a:endParaRPr lang="ru-RU" sz="1400" b="1">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37939">
                <a:tc rowSpan="3">
                  <a:txBody>
                    <a:bodyPr/>
                    <a:lstStyle/>
                    <a:p>
                      <a:pPr algn="ctr">
                        <a:spcAft>
                          <a:spcPts val="0"/>
                        </a:spcAft>
                      </a:pPr>
                      <a:r>
                        <a:rPr lang="ru-RU" sz="1400" b="1">
                          <a:latin typeface="Times New Roman"/>
                          <a:ea typeface="Times New Roman"/>
                        </a:rPr>
                        <a:t>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dirty="0">
                          <a:latin typeface="Times New Roman"/>
                          <a:ea typeface="Times New Roman"/>
                        </a:rPr>
                        <a:t>А) самостоятельность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dirty="0">
                          <a:latin typeface="Times New Roman"/>
                          <a:ea typeface="Times New Roman"/>
                        </a:rPr>
                        <a:t>95</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37939">
                <a:tc vMerge="1">
                  <a:txBody>
                    <a:bodyPr/>
                    <a:lstStyle/>
                    <a:p>
                      <a:endParaRPr lang="ru-RU"/>
                    </a:p>
                  </a:txBody>
                  <a:tcPr/>
                </a:tc>
                <a:tc>
                  <a:txBody>
                    <a:bodyPr/>
                    <a:lstStyle/>
                    <a:p>
                      <a:pPr>
                        <a:spcAft>
                          <a:spcPts val="0"/>
                        </a:spcAft>
                      </a:pPr>
                      <a:r>
                        <a:rPr lang="ru-RU" sz="1400" b="1">
                          <a:latin typeface="Times New Roman"/>
                          <a:ea typeface="Times New Roman"/>
                        </a:rPr>
                        <a:t>Б) </a:t>
                      </a:r>
                      <a:r>
                        <a:rPr lang="ru-RU" sz="1400" b="1" i="1">
                          <a:latin typeface="Times New Roman"/>
                          <a:ea typeface="Times New Roman"/>
                        </a:rPr>
                        <a:t>творчество </a:t>
                      </a:r>
                      <a:endParaRPr lang="ru-RU" sz="1400" b="1">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i="1" dirty="0">
                          <a:latin typeface="Times New Roman"/>
                          <a:ea typeface="Times New Roman"/>
                        </a:rPr>
                        <a:t>100</a:t>
                      </a:r>
                      <a:endParaRPr lang="ru-RU" sz="1400" b="1"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37939">
                <a:tc vMerge="1">
                  <a:txBody>
                    <a:bodyPr/>
                    <a:lstStyle/>
                    <a:p>
                      <a:endParaRPr lang="ru-RU"/>
                    </a:p>
                  </a:txBody>
                  <a:tcPr/>
                </a:tc>
                <a:tc>
                  <a:txBody>
                    <a:bodyPr/>
                    <a:lstStyle/>
                    <a:p>
                      <a:pPr>
                        <a:spcAft>
                          <a:spcPts val="0"/>
                        </a:spcAft>
                      </a:pPr>
                      <a:r>
                        <a:rPr lang="ru-RU" sz="1400" b="1">
                          <a:latin typeface="Times New Roman"/>
                          <a:ea typeface="Times New Roman"/>
                        </a:rPr>
                        <a:t>В) ответственность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400" b="1" dirty="0">
                          <a:latin typeface="Times New Roman"/>
                          <a:ea typeface="Times New Roman"/>
                        </a:rPr>
                        <a:t>80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714356"/>
            <a:ext cx="7467600" cy="1143000"/>
          </a:xfrm>
        </p:spPr>
        <p:txBody>
          <a:bodyPr>
            <a:normAutofit fontScale="90000"/>
          </a:bodyPr>
          <a:lstStyle/>
          <a:p>
            <a:pPr lvl="0" algn="ctr"/>
            <a:r>
              <a:rPr lang="ru-RU" sz="3600" dirty="0" smtClean="0">
                <a:solidFill>
                  <a:srgbClr val="00B0F0"/>
                </a:solidFill>
              </a:rPr>
              <a:t>Результаты анализа документации, связанной с проектной деятельностью учащихся.</a:t>
            </a:r>
            <a:r>
              <a:rPr lang="ru-RU" dirty="0" smtClean="0"/>
              <a:t/>
            </a:r>
            <a:br>
              <a:rPr lang="ru-RU" dirty="0" smtClean="0"/>
            </a:br>
            <a:endParaRPr lang="ru-RU" dirty="0">
              <a:solidFill>
                <a:srgbClr val="00B0F0"/>
              </a:solidFill>
            </a:endParaRPr>
          </a:p>
        </p:txBody>
      </p:sp>
      <p:graphicFrame>
        <p:nvGraphicFramePr>
          <p:cNvPr id="4" name="Таблица 3"/>
          <p:cNvGraphicFramePr>
            <a:graphicFrameLocks noGrp="1"/>
          </p:cNvGraphicFramePr>
          <p:nvPr/>
        </p:nvGraphicFramePr>
        <p:xfrm>
          <a:off x="-1" y="2000216"/>
          <a:ext cx="9144002" cy="4857784"/>
        </p:xfrm>
        <a:graphic>
          <a:graphicData uri="http://schemas.openxmlformats.org/drawingml/2006/table">
            <a:tbl>
              <a:tblPr/>
              <a:tblGrid>
                <a:gridCol w="433407"/>
                <a:gridCol w="2559754"/>
                <a:gridCol w="433407"/>
                <a:gridCol w="433407"/>
                <a:gridCol w="433407"/>
                <a:gridCol w="433407"/>
                <a:gridCol w="435177"/>
                <a:gridCol w="587310"/>
                <a:gridCol w="858852"/>
                <a:gridCol w="874775"/>
                <a:gridCol w="874775"/>
                <a:gridCol w="786324"/>
              </a:tblGrid>
              <a:tr h="253790">
                <a:tc rowSpan="2">
                  <a:txBody>
                    <a:bodyPr/>
                    <a:lstStyle/>
                    <a:p>
                      <a:pPr algn="ctr">
                        <a:spcAft>
                          <a:spcPts val="0"/>
                        </a:spcAft>
                      </a:pPr>
                      <a:r>
                        <a:rPr lang="ru-RU" sz="1100" dirty="0">
                          <a:latin typeface="Times New Roman"/>
                          <a:ea typeface="Times New Roman"/>
                        </a:rPr>
                        <a:t>№</a:t>
                      </a:r>
                      <a:endParaRPr lang="ru-RU" sz="1200" dirty="0">
                        <a:latin typeface="Times New Roman"/>
                        <a:ea typeface="Times New Roman"/>
                      </a:endParaRPr>
                    </a:p>
                  </a:txBody>
                  <a:tcPr marL="67297" marR="6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rowSpan="2">
                  <a:txBody>
                    <a:bodyPr/>
                    <a:lstStyle/>
                    <a:p>
                      <a:pPr algn="ctr">
                        <a:spcAft>
                          <a:spcPts val="0"/>
                        </a:spcAft>
                      </a:pPr>
                      <a:r>
                        <a:rPr lang="ru-RU" sz="1100" dirty="0">
                          <a:latin typeface="Times New Roman"/>
                          <a:ea typeface="Times New Roman"/>
                        </a:rPr>
                        <a:t>Наименование конкурса</a:t>
                      </a:r>
                      <a:endParaRPr lang="ru-RU" sz="1200" dirty="0">
                        <a:latin typeface="Times New Roman"/>
                        <a:ea typeface="Times New Roman"/>
                      </a:endParaRPr>
                    </a:p>
                  </a:txBody>
                  <a:tcPr marL="67297" marR="6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6">
                  <a:txBody>
                    <a:bodyPr/>
                    <a:lstStyle/>
                    <a:p>
                      <a:pPr algn="ctr">
                        <a:spcAft>
                          <a:spcPts val="0"/>
                        </a:spcAft>
                      </a:pPr>
                      <a:r>
                        <a:rPr lang="ru-RU" sz="1100">
                          <a:latin typeface="Times New Roman"/>
                          <a:ea typeface="Times New Roman"/>
                        </a:rPr>
                        <a:t>Дипломы</a:t>
                      </a:r>
                      <a:endParaRPr lang="ru-RU" sz="1200">
                        <a:latin typeface="Times New Roman"/>
                        <a:ea typeface="Times New Roman"/>
                      </a:endParaRPr>
                    </a:p>
                  </a:txBody>
                  <a:tcPr marL="67297" marR="6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spcAft>
                          <a:spcPts val="0"/>
                        </a:spcAft>
                      </a:pPr>
                      <a:r>
                        <a:rPr lang="ru-RU" sz="1100">
                          <a:latin typeface="Times New Roman"/>
                          <a:ea typeface="Times New Roman"/>
                        </a:rPr>
                        <a:t>Другие награды</a:t>
                      </a:r>
                      <a:endParaRPr lang="ru-RU" sz="1200">
                        <a:latin typeface="Times New Roman"/>
                        <a:ea typeface="Times New Roman"/>
                      </a:endParaRPr>
                    </a:p>
                  </a:txBody>
                  <a:tcPr marL="67297" marR="6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r>
              <a:tr h="2156761">
                <a:tc vMerge="1">
                  <a:txBody>
                    <a:bodyPr/>
                    <a:lstStyle/>
                    <a:p>
                      <a:endParaRPr lang="ru-RU"/>
                    </a:p>
                  </a:txBody>
                  <a:tcPr/>
                </a:tc>
                <a:tc vMerge="1">
                  <a:txBody>
                    <a:bodyPr/>
                    <a:lstStyle/>
                    <a:p>
                      <a:endParaRPr lang="ru-RU"/>
                    </a:p>
                  </a:txBody>
                  <a:tcPr/>
                </a:tc>
                <a:tc>
                  <a:txBody>
                    <a:bodyPr/>
                    <a:lstStyle/>
                    <a:p>
                      <a:pPr marL="71755" marR="71755" algn="ctr">
                        <a:spcAft>
                          <a:spcPts val="0"/>
                        </a:spcAft>
                      </a:pPr>
                      <a:r>
                        <a:rPr lang="ru-RU" sz="1100" dirty="0">
                          <a:latin typeface="Times New Roman"/>
                          <a:ea typeface="Times New Roman"/>
                        </a:rPr>
                        <a:t>Диплом</a:t>
                      </a:r>
                      <a:r>
                        <a:rPr lang="en-US" sz="1100" dirty="0">
                          <a:latin typeface="Times New Roman"/>
                          <a:ea typeface="Times New Roman"/>
                        </a:rPr>
                        <a:t> I</a:t>
                      </a:r>
                      <a:r>
                        <a:rPr lang="ru-RU" sz="1100" dirty="0">
                          <a:latin typeface="Times New Roman"/>
                          <a:ea typeface="Times New Roman"/>
                        </a:rPr>
                        <a:t> степени</a:t>
                      </a:r>
                      <a:endParaRPr lang="ru-RU" sz="1200" dirty="0">
                        <a:latin typeface="Times New Roman"/>
                        <a:ea typeface="Times New Roman"/>
                      </a:endParaRPr>
                    </a:p>
                  </a:txBody>
                  <a:tcPr marL="67297" marR="67297"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71755" marR="71755" algn="ctr">
                        <a:spcAft>
                          <a:spcPts val="0"/>
                        </a:spcAft>
                      </a:pPr>
                      <a:r>
                        <a:rPr lang="ru-RU" sz="1100" dirty="0">
                          <a:latin typeface="Times New Roman"/>
                          <a:ea typeface="Times New Roman"/>
                        </a:rPr>
                        <a:t>Диплом</a:t>
                      </a:r>
                      <a:r>
                        <a:rPr lang="en-US" sz="1100" dirty="0">
                          <a:latin typeface="Times New Roman"/>
                          <a:ea typeface="Times New Roman"/>
                        </a:rPr>
                        <a:t> II</a:t>
                      </a:r>
                      <a:r>
                        <a:rPr lang="ru-RU" sz="1100" dirty="0">
                          <a:latin typeface="Times New Roman"/>
                          <a:ea typeface="Times New Roman"/>
                        </a:rPr>
                        <a:t> степени</a:t>
                      </a:r>
                      <a:endParaRPr lang="ru-RU" sz="1200" dirty="0">
                        <a:latin typeface="Times New Roman"/>
                        <a:ea typeface="Times New Roman"/>
                      </a:endParaRPr>
                    </a:p>
                  </a:txBody>
                  <a:tcPr marL="67297" marR="67297"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71755" marR="71755" algn="ctr">
                        <a:spcAft>
                          <a:spcPts val="0"/>
                        </a:spcAft>
                      </a:pPr>
                      <a:r>
                        <a:rPr lang="ru-RU" sz="1100">
                          <a:latin typeface="Times New Roman"/>
                          <a:ea typeface="Times New Roman"/>
                        </a:rPr>
                        <a:t>Диплом</a:t>
                      </a:r>
                      <a:r>
                        <a:rPr lang="en-US" sz="1100">
                          <a:latin typeface="Times New Roman"/>
                          <a:ea typeface="Times New Roman"/>
                        </a:rPr>
                        <a:t> III</a:t>
                      </a:r>
                      <a:r>
                        <a:rPr lang="ru-RU" sz="1100">
                          <a:latin typeface="Times New Roman"/>
                          <a:ea typeface="Times New Roman"/>
                        </a:rPr>
                        <a:t> степени</a:t>
                      </a:r>
                      <a:endParaRPr lang="ru-RU" sz="1200">
                        <a:latin typeface="Times New Roman"/>
                        <a:ea typeface="Times New Roman"/>
                      </a:endParaRPr>
                    </a:p>
                  </a:txBody>
                  <a:tcPr marL="67297" marR="67297"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71755" marR="71755" algn="ctr">
                        <a:spcAft>
                          <a:spcPts val="0"/>
                        </a:spcAft>
                      </a:pPr>
                      <a:r>
                        <a:rPr lang="ru-RU" sz="1100" dirty="0">
                          <a:latin typeface="Times New Roman"/>
                          <a:ea typeface="Times New Roman"/>
                        </a:rPr>
                        <a:t>Поощрительный диплом</a:t>
                      </a:r>
                      <a:endParaRPr lang="ru-RU" sz="1200" dirty="0">
                        <a:latin typeface="Times New Roman"/>
                        <a:ea typeface="Times New Roman"/>
                      </a:endParaRPr>
                    </a:p>
                  </a:txBody>
                  <a:tcPr marL="67297" marR="67297"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71755" marR="71755" algn="ctr">
                        <a:spcAft>
                          <a:spcPts val="0"/>
                        </a:spcAft>
                      </a:pPr>
                      <a:r>
                        <a:rPr lang="ru-RU" sz="1100">
                          <a:latin typeface="Times New Roman"/>
                          <a:ea typeface="Times New Roman"/>
                        </a:rPr>
                        <a:t>Диплом финалиста</a:t>
                      </a:r>
                      <a:endParaRPr lang="ru-RU" sz="1200">
                        <a:latin typeface="Times New Roman"/>
                        <a:ea typeface="Times New Roman"/>
                      </a:endParaRPr>
                    </a:p>
                  </a:txBody>
                  <a:tcPr marL="67297" marR="67297"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71755" marR="71755" algn="ctr">
                        <a:spcAft>
                          <a:spcPts val="0"/>
                        </a:spcAft>
                      </a:pPr>
                      <a:r>
                        <a:rPr lang="ru-RU" sz="1100">
                          <a:latin typeface="Times New Roman"/>
                          <a:ea typeface="Times New Roman"/>
                        </a:rPr>
                        <a:t>Диплом участника</a:t>
                      </a:r>
                      <a:endParaRPr lang="ru-RU" sz="1200">
                        <a:latin typeface="Times New Roman"/>
                        <a:ea typeface="Times New Roman"/>
                      </a:endParaRPr>
                    </a:p>
                  </a:txBody>
                  <a:tcPr marL="67297" marR="67297"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71755" marR="71755" algn="ctr">
                        <a:spcAft>
                          <a:spcPts val="0"/>
                        </a:spcAft>
                      </a:pPr>
                      <a:r>
                        <a:rPr lang="ru-RU" sz="1100">
                          <a:latin typeface="Times New Roman"/>
                          <a:ea typeface="Times New Roman"/>
                        </a:rPr>
                        <a:t>Диплом независимого жюри</a:t>
                      </a:r>
                      <a:endParaRPr lang="ru-RU" sz="1200">
                        <a:latin typeface="Times New Roman"/>
                        <a:ea typeface="Times New Roman"/>
                      </a:endParaRPr>
                    </a:p>
                  </a:txBody>
                  <a:tcPr marL="67297" marR="67297"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71755" marR="71755" algn="ctr">
                        <a:spcAft>
                          <a:spcPts val="0"/>
                        </a:spcAft>
                      </a:pPr>
                      <a:r>
                        <a:rPr lang="ru-RU" sz="1100">
                          <a:latin typeface="Times New Roman"/>
                          <a:ea typeface="Times New Roman"/>
                        </a:rPr>
                        <a:t>Публикация статьи в сборнике работ молодых учёных области</a:t>
                      </a:r>
                      <a:endParaRPr lang="ru-RU" sz="1200">
                        <a:latin typeface="Times New Roman"/>
                        <a:ea typeface="Times New Roman"/>
                      </a:endParaRPr>
                    </a:p>
                  </a:txBody>
                  <a:tcPr marL="67297" marR="67297"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71755" marR="71755" algn="ctr">
                        <a:spcAft>
                          <a:spcPts val="0"/>
                        </a:spcAft>
                      </a:pPr>
                      <a:r>
                        <a:rPr lang="ru-RU" sz="1100">
                          <a:latin typeface="Times New Roman"/>
                          <a:ea typeface="Times New Roman"/>
                        </a:rPr>
                        <a:t>Номинация на Грант Губернатора Костромской области</a:t>
                      </a:r>
                      <a:endParaRPr lang="ru-RU" sz="1200">
                        <a:latin typeface="Times New Roman"/>
                        <a:ea typeface="Times New Roman"/>
                      </a:endParaRPr>
                    </a:p>
                  </a:txBody>
                  <a:tcPr marL="67297" marR="67297"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71755" marR="71755" algn="ctr">
                        <a:spcAft>
                          <a:spcPts val="0"/>
                        </a:spcAft>
                      </a:pPr>
                      <a:r>
                        <a:rPr lang="ru-RU" sz="1100">
                          <a:latin typeface="Times New Roman"/>
                          <a:ea typeface="Times New Roman"/>
                        </a:rPr>
                        <a:t>Грант Губернатора Костромской области </a:t>
                      </a:r>
                      <a:endParaRPr lang="ru-RU" sz="1200">
                        <a:latin typeface="Times New Roman"/>
                        <a:ea typeface="Times New Roman"/>
                      </a:endParaRPr>
                    </a:p>
                  </a:txBody>
                  <a:tcPr marL="67297" marR="67297"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978893">
                <a:tc>
                  <a:txBody>
                    <a:bodyPr/>
                    <a:lstStyle/>
                    <a:p>
                      <a:pPr algn="ctr">
                        <a:spcAft>
                          <a:spcPts val="0"/>
                        </a:spcAft>
                      </a:pPr>
                      <a:r>
                        <a:rPr lang="ru-RU" sz="1100">
                          <a:latin typeface="Times New Roman"/>
                          <a:ea typeface="Times New Roman"/>
                        </a:rPr>
                        <a:t>1</a:t>
                      </a:r>
                      <a:endParaRPr lang="ru-RU" sz="1200">
                        <a:latin typeface="Times New Roman"/>
                        <a:ea typeface="Times New Roman"/>
                      </a:endParaRPr>
                    </a:p>
                  </a:txBody>
                  <a:tcPr marL="67297" marR="6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a:latin typeface="Times New Roman"/>
                          <a:ea typeface="Times New Roman"/>
                        </a:rPr>
                        <a:t>Областная научно-практическая конференция-выставка «Шаг в будущее»</a:t>
                      </a:r>
                      <a:endParaRPr lang="ru-RU" sz="1200">
                        <a:latin typeface="Times New Roman"/>
                        <a:ea typeface="Times New Roman"/>
                      </a:endParaRPr>
                    </a:p>
                  </a:txBody>
                  <a:tcPr marL="67297" marR="6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a:latin typeface="Times New Roman"/>
                          <a:ea typeface="Times New Roman"/>
                        </a:rPr>
                        <a:t>4</a:t>
                      </a:r>
                      <a:endParaRPr lang="ru-RU" sz="12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a:latin typeface="Times New Roman"/>
                          <a:ea typeface="Times New Roman"/>
                        </a:rPr>
                        <a:t>1</a:t>
                      </a:r>
                      <a:endParaRPr lang="ru-RU" sz="12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a:latin typeface="Times New Roman"/>
                          <a:ea typeface="Times New Roman"/>
                        </a:rPr>
                        <a:t>1</a:t>
                      </a:r>
                      <a:endParaRPr lang="ru-RU" sz="12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a:latin typeface="Times New Roman"/>
                          <a:ea typeface="Times New Roman"/>
                        </a:rPr>
                        <a:t>1</a:t>
                      </a:r>
                      <a:endParaRPr lang="ru-RU" sz="12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dirty="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rPr>
                        <a:t>1</a:t>
                      </a:r>
                      <a:endParaRPr lang="ru-RU" sz="1200" dirty="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rPr>
                        <a:t>1</a:t>
                      </a:r>
                      <a:endParaRPr lang="ru-RU" sz="1200" dirty="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rPr>
                        <a:t>7</a:t>
                      </a:r>
                      <a:endParaRPr lang="ru-RU" sz="1200" dirty="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dirty="0">
                          <a:latin typeface="Times New Roman"/>
                          <a:ea typeface="Times New Roman"/>
                        </a:rPr>
                        <a:t>3</a:t>
                      </a:r>
                      <a:endParaRPr lang="ru-RU" sz="1200" dirty="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a:latin typeface="Times New Roman"/>
                          <a:ea typeface="Times New Roman"/>
                        </a:rPr>
                        <a:t>2</a:t>
                      </a:r>
                      <a:endParaRPr lang="ru-RU" sz="12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244723">
                <a:tc>
                  <a:txBody>
                    <a:bodyPr/>
                    <a:lstStyle/>
                    <a:p>
                      <a:pPr algn="ctr">
                        <a:spcAft>
                          <a:spcPts val="0"/>
                        </a:spcAft>
                      </a:pPr>
                      <a:r>
                        <a:rPr lang="ru-RU" sz="1100">
                          <a:latin typeface="Times New Roman"/>
                          <a:ea typeface="Times New Roman"/>
                        </a:rPr>
                        <a:t>2</a:t>
                      </a:r>
                      <a:endParaRPr lang="ru-RU" sz="1200">
                        <a:latin typeface="Times New Roman"/>
                        <a:ea typeface="Times New Roman"/>
                      </a:endParaRPr>
                    </a:p>
                  </a:txBody>
                  <a:tcPr marL="67297" marR="6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a:latin typeface="Times New Roman"/>
                          <a:ea typeface="Times New Roman"/>
                        </a:rPr>
                        <a:t>Городской День науки</a:t>
                      </a:r>
                      <a:endParaRPr lang="ru-RU" sz="1200">
                        <a:latin typeface="Times New Roman"/>
                        <a:ea typeface="Times New Roman"/>
                      </a:endParaRPr>
                    </a:p>
                  </a:txBody>
                  <a:tcPr marL="67297" marR="6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a:latin typeface="Times New Roman"/>
                          <a:ea typeface="Times New Roman"/>
                        </a:rPr>
                        <a:t>1</a:t>
                      </a:r>
                      <a:endParaRPr lang="ru-RU" sz="12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a:latin typeface="Times New Roman"/>
                          <a:ea typeface="Times New Roman"/>
                        </a:rPr>
                        <a:t>1</a:t>
                      </a:r>
                      <a:endParaRPr lang="ru-RU" sz="12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a:latin typeface="Times New Roman"/>
                          <a:ea typeface="Times New Roman"/>
                        </a:rPr>
                        <a:t>2</a:t>
                      </a:r>
                      <a:endParaRPr lang="ru-RU" sz="12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dirty="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dirty="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734170">
                <a:tc>
                  <a:txBody>
                    <a:bodyPr/>
                    <a:lstStyle/>
                    <a:p>
                      <a:pPr algn="ctr">
                        <a:spcAft>
                          <a:spcPts val="0"/>
                        </a:spcAft>
                      </a:pPr>
                      <a:r>
                        <a:rPr lang="ru-RU" sz="1100">
                          <a:latin typeface="Times New Roman"/>
                          <a:ea typeface="Times New Roman"/>
                        </a:rPr>
                        <a:t>3</a:t>
                      </a:r>
                      <a:endParaRPr lang="ru-RU" sz="1200">
                        <a:latin typeface="Times New Roman"/>
                        <a:ea typeface="Times New Roman"/>
                      </a:endParaRPr>
                    </a:p>
                  </a:txBody>
                  <a:tcPr marL="67297" marR="6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a:latin typeface="Times New Roman"/>
                          <a:ea typeface="Times New Roman"/>
                        </a:rPr>
                        <a:t>Областной заочный профориентационный конкурс «Ваш выбор»</a:t>
                      </a:r>
                      <a:endParaRPr lang="ru-RU" sz="1200">
                        <a:latin typeface="Times New Roman"/>
                        <a:ea typeface="Times New Roman"/>
                      </a:endParaRPr>
                    </a:p>
                  </a:txBody>
                  <a:tcPr marL="67297" marR="6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a:latin typeface="Times New Roman"/>
                          <a:ea typeface="Times New Roman"/>
                        </a:rPr>
                        <a:t>1</a:t>
                      </a:r>
                      <a:endParaRPr lang="ru-RU" sz="12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dirty="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489447">
                <a:tc>
                  <a:txBody>
                    <a:bodyPr/>
                    <a:lstStyle/>
                    <a:p>
                      <a:pPr algn="ctr">
                        <a:spcAft>
                          <a:spcPts val="0"/>
                        </a:spcAft>
                      </a:pPr>
                      <a:r>
                        <a:rPr lang="ru-RU" sz="1100">
                          <a:latin typeface="Times New Roman"/>
                          <a:ea typeface="Times New Roman"/>
                        </a:rPr>
                        <a:t>4</a:t>
                      </a:r>
                      <a:endParaRPr lang="ru-RU" sz="1200">
                        <a:latin typeface="Times New Roman"/>
                        <a:ea typeface="Times New Roman"/>
                      </a:endParaRPr>
                    </a:p>
                  </a:txBody>
                  <a:tcPr marL="67297" marR="6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a:latin typeface="Times New Roman"/>
                          <a:ea typeface="Times New Roman"/>
                        </a:rPr>
                        <a:t>Областная заочная олимпиада по педагогике</a:t>
                      </a:r>
                      <a:endParaRPr lang="ru-RU" sz="1200">
                        <a:latin typeface="Times New Roman"/>
                        <a:ea typeface="Times New Roman"/>
                      </a:endParaRPr>
                    </a:p>
                  </a:txBody>
                  <a:tcPr marL="67297" marR="6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a:latin typeface="Times New Roman"/>
                          <a:ea typeface="Times New Roman"/>
                        </a:rPr>
                        <a:t>1</a:t>
                      </a:r>
                      <a:endParaRPr lang="ru-RU" sz="12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r>
                        <a:rPr lang="ru-RU" sz="1100">
                          <a:latin typeface="Times New Roman"/>
                          <a:ea typeface="Times New Roman"/>
                        </a:rPr>
                        <a:t>1</a:t>
                      </a:r>
                      <a:endParaRPr lang="ru-RU" sz="12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spcAft>
                          <a:spcPts val="0"/>
                        </a:spcAft>
                      </a:pPr>
                      <a:endParaRPr lang="ru-RU" sz="1100" dirty="0">
                        <a:latin typeface="Times New Roman"/>
                        <a:ea typeface="Times New Roman"/>
                      </a:endParaRPr>
                    </a:p>
                  </a:txBody>
                  <a:tcPr marL="67297" marR="6729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bl>
          </a:graphicData>
        </a:graphic>
      </p:graphicFrame>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428604"/>
            <a:ext cx="7467600" cy="714380"/>
          </a:xfrm>
        </p:spPr>
        <p:txBody>
          <a:bodyPr>
            <a:normAutofit fontScale="90000"/>
          </a:bodyPr>
          <a:lstStyle/>
          <a:p>
            <a:pPr algn="ctr"/>
            <a:r>
              <a:rPr lang="ru-RU" sz="3200" dirty="0" smtClean="0">
                <a:solidFill>
                  <a:srgbClr val="00B0F0"/>
                </a:solidFill>
              </a:rPr>
              <a:t>Результаты блиц – опроса (%) </a:t>
            </a:r>
            <a:r>
              <a:rPr lang="ru-RU" sz="3200" dirty="0" smtClean="0"/>
              <a:t/>
            </a:r>
            <a:br>
              <a:rPr lang="ru-RU" sz="3200" dirty="0" smtClean="0"/>
            </a:br>
            <a:endParaRPr lang="ru-RU" sz="3200" dirty="0"/>
          </a:p>
        </p:txBody>
      </p:sp>
      <p:graphicFrame>
        <p:nvGraphicFramePr>
          <p:cNvPr id="4" name="Таблица 3"/>
          <p:cNvGraphicFramePr>
            <a:graphicFrameLocks noGrp="1"/>
          </p:cNvGraphicFramePr>
          <p:nvPr/>
        </p:nvGraphicFramePr>
        <p:xfrm>
          <a:off x="0" y="1714488"/>
          <a:ext cx="9144000" cy="5143514"/>
        </p:xfrm>
        <a:graphic>
          <a:graphicData uri="http://schemas.openxmlformats.org/drawingml/2006/table">
            <a:tbl>
              <a:tblPr/>
              <a:tblGrid>
                <a:gridCol w="7478043"/>
                <a:gridCol w="1665957"/>
              </a:tblGrid>
              <a:tr h="849370">
                <a:tc>
                  <a:txBody>
                    <a:bodyPr/>
                    <a:lstStyle/>
                    <a:p>
                      <a:pPr algn="ctr">
                        <a:spcAft>
                          <a:spcPts val="0"/>
                        </a:spcAft>
                      </a:pPr>
                      <a:r>
                        <a:rPr lang="ru-RU" sz="1600" b="1" dirty="0">
                          <a:latin typeface="Times New Roman"/>
                          <a:ea typeface="Times New Roman"/>
                        </a:rPr>
                        <a:t>Область деятельности</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600" b="1">
                          <a:latin typeface="Times New Roman"/>
                          <a:ea typeface="Times New Roman"/>
                        </a:rPr>
                        <a:t>Количество(%)</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24686">
                <a:tc>
                  <a:txBody>
                    <a:bodyPr/>
                    <a:lstStyle/>
                    <a:p>
                      <a:pPr>
                        <a:spcAft>
                          <a:spcPts val="0"/>
                        </a:spcAft>
                      </a:pPr>
                      <a:r>
                        <a:rPr lang="ru-RU" sz="1600" b="1" dirty="0">
                          <a:latin typeface="Times New Roman"/>
                          <a:ea typeface="Times New Roman"/>
                        </a:rPr>
                        <a:t>Спорт</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600" b="1">
                          <a:latin typeface="Times New Roman"/>
                          <a:ea typeface="Times New Roman"/>
                        </a:rPr>
                        <a:t>76</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24686">
                <a:tc>
                  <a:txBody>
                    <a:bodyPr/>
                    <a:lstStyle/>
                    <a:p>
                      <a:pPr>
                        <a:spcAft>
                          <a:spcPts val="0"/>
                        </a:spcAft>
                      </a:pPr>
                      <a:r>
                        <a:rPr lang="ru-RU" sz="1600" b="1" dirty="0">
                          <a:latin typeface="Times New Roman"/>
                          <a:ea typeface="Times New Roman"/>
                        </a:rPr>
                        <a:t>Музыка</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600" b="1">
                          <a:latin typeface="Times New Roman"/>
                          <a:ea typeface="Times New Roman"/>
                        </a:rPr>
                        <a:t>40</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24686">
                <a:tc>
                  <a:txBody>
                    <a:bodyPr/>
                    <a:lstStyle/>
                    <a:p>
                      <a:pPr>
                        <a:spcAft>
                          <a:spcPts val="0"/>
                        </a:spcAft>
                      </a:pPr>
                      <a:r>
                        <a:rPr lang="ru-RU" sz="1600" b="1" dirty="0">
                          <a:latin typeface="Times New Roman"/>
                          <a:ea typeface="Times New Roman"/>
                        </a:rPr>
                        <a:t>Художественное творчество</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600" b="1">
                          <a:latin typeface="Times New Roman"/>
                          <a:ea typeface="Times New Roman"/>
                        </a:rPr>
                        <a:t>11</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24686">
                <a:tc>
                  <a:txBody>
                    <a:bodyPr/>
                    <a:lstStyle/>
                    <a:p>
                      <a:pPr>
                        <a:spcAft>
                          <a:spcPts val="0"/>
                        </a:spcAft>
                      </a:pPr>
                      <a:r>
                        <a:rPr lang="ru-RU" sz="1600" b="1" dirty="0">
                          <a:latin typeface="Times New Roman"/>
                          <a:ea typeface="Times New Roman"/>
                        </a:rPr>
                        <a:t>Театральное творчество</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600" b="1">
                          <a:latin typeface="Times New Roman"/>
                          <a:ea typeface="Times New Roman"/>
                        </a:rPr>
                        <a:t>11</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24686">
                <a:tc>
                  <a:txBody>
                    <a:bodyPr/>
                    <a:lstStyle/>
                    <a:p>
                      <a:pPr>
                        <a:spcAft>
                          <a:spcPts val="0"/>
                        </a:spcAft>
                      </a:pPr>
                      <a:r>
                        <a:rPr lang="ru-RU" sz="1600" b="1" dirty="0">
                          <a:latin typeface="Times New Roman"/>
                          <a:ea typeface="Times New Roman"/>
                        </a:rPr>
                        <a:t>Хореография </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600" b="1">
                          <a:latin typeface="Times New Roman"/>
                          <a:ea typeface="Times New Roman"/>
                        </a:rPr>
                        <a:t>11</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24686">
                <a:tc>
                  <a:txBody>
                    <a:bodyPr/>
                    <a:lstStyle/>
                    <a:p>
                      <a:pPr>
                        <a:spcAft>
                          <a:spcPts val="0"/>
                        </a:spcAft>
                      </a:pPr>
                      <a:r>
                        <a:rPr lang="ru-RU" sz="1600" b="1" dirty="0">
                          <a:latin typeface="Times New Roman"/>
                          <a:ea typeface="Times New Roman"/>
                        </a:rPr>
                        <a:t>Дизайн </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600" b="1">
                          <a:latin typeface="Times New Roman"/>
                          <a:ea typeface="Times New Roman"/>
                        </a:rPr>
                        <a:t>40</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71970">
                <a:tc>
                  <a:txBody>
                    <a:bodyPr/>
                    <a:lstStyle/>
                    <a:p>
                      <a:pPr>
                        <a:spcAft>
                          <a:spcPts val="0"/>
                        </a:spcAft>
                      </a:pPr>
                      <a:r>
                        <a:rPr lang="ru-RU" sz="1600" b="1" dirty="0">
                          <a:latin typeface="Times New Roman"/>
                          <a:ea typeface="Times New Roman"/>
                        </a:rPr>
                        <a:t>Общественная деятельность в рамках  воспитательной программы лицея</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600" b="1">
                          <a:latin typeface="Times New Roman"/>
                          <a:ea typeface="Times New Roman"/>
                        </a:rPr>
                        <a:t>40</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24686">
                <a:tc>
                  <a:txBody>
                    <a:bodyPr/>
                    <a:lstStyle/>
                    <a:p>
                      <a:pPr>
                        <a:spcAft>
                          <a:spcPts val="0"/>
                        </a:spcAft>
                      </a:pPr>
                      <a:r>
                        <a:rPr lang="ru-RU" sz="1600" b="1" dirty="0">
                          <a:latin typeface="Times New Roman"/>
                          <a:ea typeface="Times New Roman"/>
                        </a:rPr>
                        <a:t>Учебно-исследовательская деятельность</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600" b="1">
                          <a:latin typeface="Times New Roman"/>
                          <a:ea typeface="Times New Roman"/>
                        </a:rPr>
                        <a:t>12</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24686">
                <a:tc>
                  <a:txBody>
                    <a:bodyPr/>
                    <a:lstStyle/>
                    <a:p>
                      <a:pPr>
                        <a:spcAft>
                          <a:spcPts val="0"/>
                        </a:spcAft>
                      </a:pPr>
                      <a:r>
                        <a:rPr lang="ru-RU" sz="1600" b="1" dirty="0">
                          <a:latin typeface="Times New Roman"/>
                          <a:ea typeface="Times New Roman"/>
                        </a:rPr>
                        <a:t>Проектная деятельность</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600" b="1">
                          <a:latin typeface="Times New Roman"/>
                          <a:ea typeface="Times New Roman"/>
                        </a:rPr>
                        <a:t>38</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24686">
                <a:tc>
                  <a:txBody>
                    <a:bodyPr/>
                    <a:lstStyle/>
                    <a:p>
                      <a:pPr>
                        <a:spcAft>
                          <a:spcPts val="0"/>
                        </a:spcAft>
                      </a:pPr>
                      <a:r>
                        <a:rPr lang="ru-RU" sz="1600" b="1" dirty="0">
                          <a:latin typeface="Times New Roman"/>
                          <a:ea typeface="Times New Roman"/>
                        </a:rPr>
                        <a:t>Компьютерное творчество</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spcAft>
                          <a:spcPts val="0"/>
                        </a:spcAft>
                      </a:pPr>
                      <a:r>
                        <a:rPr lang="ru-RU" sz="1600" b="1" dirty="0">
                          <a:latin typeface="Times New Roman"/>
                          <a:ea typeface="Times New Roman"/>
                        </a:rPr>
                        <a:t>48</a:t>
                      </a:r>
                    </a:p>
                  </a:txBody>
                  <a:tcPr marL="67539" marR="6753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899829" tIns="899829" rIns="899829" bIns="899829"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ea typeface="Times New Roman" pitchFamily="18" charset="0"/>
              </a:rPr>
              <a:t/>
            </a:r>
            <a:br>
              <a:rPr kumimoji="0" lang="ru-RU" sz="900" b="0" i="0" u="none" strike="noStrike" cap="none" normalizeH="0" baseline="0" smtClean="0">
                <a:ln>
                  <a:noFill/>
                </a:ln>
                <a:solidFill>
                  <a:schemeClr val="tx1"/>
                </a:solidFill>
                <a:effectLst/>
                <a:latin typeface="Arial" pitchFamily="34" charset="0"/>
                <a:ea typeface="Times New Roman" pitchFamily="18" charset="0"/>
              </a:rPr>
            </a:br>
            <a:endParaRPr kumimoji="0" lang="ru-RU"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ea typeface="Times New Roman" pitchFamily="18" charset="0"/>
              </a:rPr>
              <a:t/>
            </a:r>
            <a:br>
              <a:rPr kumimoji="0" lang="ru-RU" sz="900" b="0" i="0" u="none" strike="noStrike" cap="none" normalizeH="0" baseline="0" smtClean="0">
                <a:ln>
                  <a:noFill/>
                </a:ln>
                <a:solidFill>
                  <a:schemeClr val="tx1"/>
                </a:solidFill>
                <a:effectLst/>
                <a:latin typeface="Arial" pitchFamily="34" charset="0"/>
                <a:ea typeface="Times New Roman" pitchFamily="18" charset="0"/>
              </a:rPr>
            </a:br>
            <a:endParaRPr kumimoji="0" lang="ru-RU"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ea typeface="Times New Roman" pitchFamily="18" charset="0"/>
              </a:rPr>
              <a:t/>
            </a:r>
            <a:br>
              <a:rPr kumimoji="0" lang="ru-RU" sz="900" b="0" i="0" u="none" strike="noStrike" cap="none" normalizeH="0" baseline="0" smtClean="0">
                <a:ln>
                  <a:noFill/>
                </a:ln>
                <a:solidFill>
                  <a:schemeClr val="tx1"/>
                </a:solidFill>
                <a:effectLst/>
                <a:latin typeface="Arial" pitchFamily="34" charset="0"/>
                <a:ea typeface="Times New Roman" pitchFamily="18" charset="0"/>
              </a:rPr>
            </a:br>
            <a:endParaRPr kumimoji="0" lang="ru-RU"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
            </a:r>
            <a:br>
              <a:rPr kumimoji="0" lang="ru-RU" sz="1200" b="0" i="0" u="none" strike="noStrike" cap="none" normalizeH="0" baseline="0" smtClean="0">
                <a:ln>
                  <a:noFill/>
                </a:ln>
                <a:solidFill>
                  <a:schemeClr val="tx1"/>
                </a:solidFill>
                <a:effectLst/>
                <a:latin typeface="Arial" pitchFamily="34" charset="0"/>
                <a:ea typeface="Times New Roman" pitchFamily="18" charset="0"/>
              </a:rPr>
            </a:br>
            <a:endParaRPr kumimoji="0" lang="ru-RU" sz="1800" b="0" i="0" u="none" strike="noStrike" cap="none" normalizeH="0" baseline="0" smtClean="0">
              <a:ln>
                <a:noFill/>
              </a:ln>
              <a:solidFill>
                <a:schemeClr val="tx1"/>
              </a:solidFill>
              <a:effectLst/>
              <a:latin typeface="Arial" pitchFamily="34" charset="0"/>
            </a:endParaRPr>
          </a:p>
        </p:txBody>
      </p:sp>
      <p:graphicFrame>
        <p:nvGraphicFramePr>
          <p:cNvPr id="8" name="Диаграмма 7"/>
          <p:cNvGraphicFramePr/>
          <p:nvPr/>
        </p:nvGraphicFramePr>
        <p:xfrm>
          <a:off x="0" y="500042"/>
          <a:ext cx="9144000" cy="54292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9001156" cy="6286544"/>
          </a:xfrm>
          <a:ln>
            <a:noFill/>
          </a:ln>
        </p:spPr>
        <p:txBody>
          <a:bodyPr>
            <a:normAutofit fontScale="92500" lnSpcReduction="20000"/>
          </a:bodyPr>
          <a:lstStyle/>
          <a:p>
            <a:pPr marL="550926" lvl="0" indent="-514350">
              <a:buFont typeface="+mj-lt"/>
              <a:buAutoNum type="arabicPeriod"/>
            </a:pPr>
            <a:r>
              <a:rPr lang="ru-RU" sz="2800" dirty="0" smtClean="0">
                <a:solidFill>
                  <a:srgbClr val="00B0F0"/>
                </a:solidFill>
              </a:rPr>
              <a:t>Современная школа располагает значительным контингентом учащихся, обладающих творческой активностью, которую необходимо поддерживать и развивать.</a:t>
            </a:r>
          </a:p>
          <a:p>
            <a:pPr marL="550926" lvl="0" indent="-514350">
              <a:buFont typeface="+mj-lt"/>
              <a:buAutoNum type="arabicPeriod"/>
            </a:pPr>
            <a:r>
              <a:rPr lang="ru-RU" sz="2800" dirty="0" smtClean="0"/>
              <a:t>Учащиеся современной школы признают положительное влияние проектной деятельности на развитие творческой активности.</a:t>
            </a:r>
          </a:p>
          <a:p>
            <a:pPr marL="550926" lvl="0" indent="-514350">
              <a:buFont typeface="+mj-lt"/>
              <a:buAutoNum type="arabicPeriod"/>
            </a:pPr>
            <a:r>
              <a:rPr lang="ru-RU" sz="2800" dirty="0" smtClean="0">
                <a:solidFill>
                  <a:srgbClr val="00B0F0"/>
                </a:solidFill>
              </a:rPr>
              <a:t>Педагоги считают, что проектная деятельность полезна для развития творческой активности учащихся.</a:t>
            </a:r>
          </a:p>
          <a:p>
            <a:pPr marL="550926" lvl="0" indent="-514350">
              <a:buFont typeface="+mj-lt"/>
              <a:buAutoNum type="arabicPeriod"/>
            </a:pPr>
            <a:r>
              <a:rPr lang="ru-RU" sz="2800" dirty="0" smtClean="0"/>
              <a:t>Современная школа располагает достаточной материальной, кадровой и методической базой для обеспечения успешной  проектной деятельности учащихся и развития их творческой активности.</a:t>
            </a:r>
          </a:p>
          <a:p>
            <a:pPr marL="550926" lvl="0" indent="-514350">
              <a:buFont typeface="+mj-lt"/>
              <a:buAutoNum type="arabicPeriod"/>
            </a:pPr>
            <a:r>
              <a:rPr lang="ru-RU" sz="2800" dirty="0" smtClean="0">
                <a:solidFill>
                  <a:srgbClr val="00B0F0"/>
                </a:solidFill>
              </a:rPr>
              <a:t>Значительное количество учащихся современной школы выражают желание заниматься проектной деятельностью, обладая при этом высоким уровнем творческой активности. </a:t>
            </a:r>
          </a:p>
          <a:p>
            <a:endParaRPr lang="ru-RU" dirty="0"/>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329642" cy="6500834"/>
          </a:xfrm>
          <a:noFill/>
          <a:ln>
            <a:noFill/>
          </a:ln>
        </p:spPr>
        <p:txBody>
          <a:bodyPr>
            <a:normAutofit fontScale="77500" lnSpcReduction="20000"/>
          </a:bodyPr>
          <a:lstStyle/>
          <a:p>
            <a:pPr marL="550926" lvl="0" indent="-514350">
              <a:buFont typeface="+mj-lt"/>
              <a:buAutoNum type="arabicPeriod"/>
            </a:pPr>
            <a:r>
              <a:rPr lang="ru-RU" sz="3400" dirty="0" smtClean="0">
                <a:solidFill>
                  <a:srgbClr val="00B0F0"/>
                </a:solidFill>
              </a:rPr>
              <a:t>Сотрудникам воспитательных служб, классным руководителям, педагогам – предметникам, руководителям творческих объединений  активнее включать в план работы проектную деятельность учащихся.</a:t>
            </a:r>
          </a:p>
          <a:p>
            <a:pPr marL="550926" lvl="0" indent="-514350">
              <a:buFont typeface="+mj-lt"/>
              <a:buAutoNum type="arabicPeriod"/>
            </a:pPr>
            <a:r>
              <a:rPr lang="ru-RU" sz="3400" dirty="0" smtClean="0"/>
              <a:t>Обязательно обеспечивать реализацию все ученических проектов.</a:t>
            </a:r>
          </a:p>
          <a:p>
            <a:pPr marL="550926" lvl="0" indent="-514350">
              <a:buFont typeface="+mj-lt"/>
              <a:buAutoNum type="arabicPeriod"/>
            </a:pPr>
            <a:r>
              <a:rPr lang="ru-RU" sz="3400" dirty="0" smtClean="0">
                <a:solidFill>
                  <a:srgbClr val="00B0F0"/>
                </a:solidFill>
              </a:rPr>
              <a:t>При реализации проектов активнее привлекать к работе учащихся, желающих заниматься общественной работой	 в рамках воспитательной программы. </a:t>
            </a:r>
          </a:p>
          <a:p>
            <a:pPr marL="550926" lvl="0" indent="-514350">
              <a:buFont typeface="+mj-lt"/>
              <a:buAutoNum type="arabicPeriod"/>
            </a:pPr>
            <a:r>
              <a:rPr lang="ru-RU" sz="3400" dirty="0" smtClean="0"/>
              <a:t>Привлекать к проектной деятельности учащихся и к реализации ученических проектов интеллектуальный потенциал выпускников общеобразовательных учреждений.</a:t>
            </a:r>
          </a:p>
          <a:p>
            <a:pPr marL="550926" lvl="0" indent="-514350">
              <a:buFont typeface="+mj-lt"/>
              <a:buAutoNum type="arabicPeriod"/>
            </a:pPr>
            <a:r>
              <a:rPr lang="ru-RU" sz="3400" dirty="0" smtClean="0">
                <a:solidFill>
                  <a:srgbClr val="00B0F0"/>
                </a:solidFill>
              </a:rPr>
              <a:t>Привлекать родителей учащихся к сотрудничеству в области проектной деятельности. </a:t>
            </a:r>
          </a:p>
          <a:p>
            <a:pPr marL="962406" lvl="1" indent="-514350">
              <a:buFont typeface="+mj-lt"/>
              <a:buAutoNum type="arabicPeriod"/>
            </a:pPr>
            <a:endParaRPr lang="ru-RU" sz="3000" dirty="0"/>
          </a:p>
        </p:txBody>
      </p:sp>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Земля к презентации\DSCF790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Земля к презентации\DSCF7949.JPG"/>
          <p:cNvPicPr>
            <a:picLocks noChangeAspect="1" noChangeArrowheads="1"/>
          </p:cNvPicPr>
          <p:nvPr/>
        </p:nvPicPr>
        <p:blipFill>
          <a:blip r:embed="rId3" cstate="print"/>
          <a:srcRect/>
          <a:stretch>
            <a:fillRect/>
          </a:stretch>
        </p:blipFill>
        <p:spPr bwMode="auto">
          <a:xfrm>
            <a:off x="2000250" y="0"/>
            <a:ext cx="51435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917556"/>
            <a:ext cx="8543956" cy="5940444"/>
          </a:xfrm>
        </p:spPr>
        <p:txBody>
          <a:bodyPr>
            <a:normAutofit fontScale="90000"/>
          </a:bodyPr>
          <a:lstStyle/>
          <a:p>
            <a:pPr algn="r"/>
            <a:r>
              <a:rPr lang="ru-RU" dirty="0" smtClean="0">
                <a:solidFill>
                  <a:srgbClr val="00B0F0"/>
                </a:solidFill>
              </a:rPr>
              <a:t>«Напрасно утверждают, что человек должен довольствоваться спокойной жизнью: ему необходима жизнь деятельная…»</a:t>
            </a:r>
            <a:br>
              <a:rPr lang="ru-RU" dirty="0" smtClean="0">
                <a:solidFill>
                  <a:srgbClr val="00B0F0"/>
                </a:solidFill>
              </a:rPr>
            </a:br>
            <a:r>
              <a:rPr lang="ru-RU" dirty="0" smtClean="0">
                <a:solidFill>
                  <a:srgbClr val="00B0F0"/>
                </a:solidFill>
              </a:rPr>
              <a:t>                     </a:t>
            </a:r>
            <a:br>
              <a:rPr lang="ru-RU" dirty="0" smtClean="0">
                <a:solidFill>
                  <a:srgbClr val="00B0F0"/>
                </a:solidFill>
              </a:rPr>
            </a:br>
            <a:r>
              <a:rPr lang="ru-RU" dirty="0" smtClean="0">
                <a:solidFill>
                  <a:srgbClr val="00B0F0"/>
                </a:solidFill>
              </a:rPr>
              <a:t>                           Шарлотта </a:t>
            </a:r>
            <a:r>
              <a:rPr lang="ru-RU" dirty="0" err="1" smtClean="0">
                <a:solidFill>
                  <a:srgbClr val="00B0F0"/>
                </a:solidFill>
              </a:rPr>
              <a:t>Бронте</a:t>
            </a:r>
            <a:r>
              <a:rPr lang="ru-RU" dirty="0" smtClean="0"/>
              <a:t>                                    </a:t>
            </a:r>
            <a:br>
              <a:rPr lang="ru-RU" dirty="0" smtClean="0"/>
            </a:br>
            <a:r>
              <a:rPr lang="ru-RU" dirty="0" smtClean="0"/>
              <a:t/>
            </a:r>
            <a:br>
              <a:rPr lang="ru-RU" dirty="0" smtClean="0"/>
            </a:br>
            <a:endParaRPr lang="ru-RU"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Земля к презентации\DSCF793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736"/>
            <a:ext cx="8115328" cy="3571900"/>
          </a:xfrm>
        </p:spPr>
        <p:txBody>
          <a:bodyPr>
            <a:noAutofit/>
          </a:bodyPr>
          <a:lstStyle/>
          <a:p>
            <a:pPr algn="ctr"/>
            <a:r>
              <a:rPr lang="ru-RU" sz="6000" dirty="0" smtClean="0">
                <a:solidFill>
                  <a:srgbClr val="00B0F0"/>
                </a:solidFill>
              </a:rPr>
              <a:t>Спасибо за внимание!</a:t>
            </a:r>
            <a:endParaRPr lang="ru-RU" sz="6000" dirty="0">
              <a:solidFill>
                <a:srgbClr val="00B0F0"/>
              </a:solidFill>
            </a:endParaRP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72518" cy="6583362"/>
          </a:xfrm>
          <a:effectLst/>
        </p:spPr>
        <p:txBody>
          <a:bodyPr>
            <a:normAutofit fontScale="90000"/>
          </a:bodyPr>
          <a:lstStyle/>
          <a:p>
            <a:pPr algn="l"/>
            <a:r>
              <a:rPr lang="ru-RU" sz="3100" dirty="0" smtClean="0">
                <a:solidFill>
                  <a:srgbClr val="00B0F0"/>
                </a:solidFill>
              </a:rPr>
              <a:t>Рабочая </a:t>
            </a:r>
            <a:r>
              <a:rPr lang="ru-RU" sz="3100" b="0" dirty="0" smtClean="0">
                <a:solidFill>
                  <a:srgbClr val="00B0F0"/>
                </a:solidFill>
              </a:rPr>
              <a:t>гипотеза:</a:t>
            </a:r>
            <a:r>
              <a:rPr lang="ru-RU" sz="3100" b="0" dirty="0" smtClean="0">
                <a:solidFill>
                  <a:srgbClr val="00B050"/>
                </a:solidFill>
              </a:rPr>
              <a:t> </a:t>
            </a:r>
            <a:r>
              <a:rPr lang="ru-RU" sz="2700" b="0" dirty="0" smtClean="0"/>
              <a:t>проектная деятельность положительно влияет на развитие творческой активности учащихся.</a:t>
            </a:r>
            <a:r>
              <a:rPr lang="ru-RU" sz="2700" dirty="0" smtClean="0"/>
              <a:t/>
            </a:r>
            <a:br>
              <a:rPr lang="ru-RU" sz="2700" dirty="0" smtClean="0"/>
            </a:br>
            <a:r>
              <a:rPr lang="ru-RU" sz="3100" dirty="0" smtClean="0">
                <a:solidFill>
                  <a:srgbClr val="00B0F0"/>
                </a:solidFill>
              </a:rPr>
              <a:t>Цель:</a:t>
            </a:r>
            <a:r>
              <a:rPr lang="ru-RU" sz="2700" dirty="0" smtClean="0">
                <a:solidFill>
                  <a:srgbClr val="00B0F0"/>
                </a:solidFill>
              </a:rPr>
              <a:t> </a:t>
            </a:r>
            <a:r>
              <a:rPr lang="ru-RU" sz="2700" b="0" dirty="0" smtClean="0"/>
              <a:t>доказать положительное влияние проектной деятельности на развитие творческой активности учащихся.</a:t>
            </a:r>
            <a:r>
              <a:rPr lang="ru-RU" sz="2700" dirty="0" smtClean="0"/>
              <a:t/>
            </a:r>
            <a:br>
              <a:rPr lang="ru-RU" sz="2700" dirty="0" smtClean="0"/>
            </a:br>
            <a:r>
              <a:rPr lang="ru-RU" sz="3100" dirty="0" smtClean="0">
                <a:solidFill>
                  <a:srgbClr val="00B0F0"/>
                </a:solidFill>
              </a:rPr>
              <a:t>Задачи:</a:t>
            </a:r>
            <a:r>
              <a:rPr lang="ru-RU" sz="2700" dirty="0" smtClean="0"/>
              <a:t/>
            </a:r>
            <a:br>
              <a:rPr lang="ru-RU" sz="2700" dirty="0" smtClean="0"/>
            </a:br>
            <a:r>
              <a:rPr lang="ru-RU" sz="2700" dirty="0" smtClean="0"/>
              <a:t>1. </a:t>
            </a:r>
            <a:r>
              <a:rPr lang="ru-RU" sz="2700" b="0" dirty="0" smtClean="0"/>
              <a:t>Изучить необходимую научную литературу.</a:t>
            </a:r>
            <a:br>
              <a:rPr lang="ru-RU" sz="2700" b="0" dirty="0" smtClean="0"/>
            </a:br>
            <a:r>
              <a:rPr lang="ru-RU" sz="2700" b="0" dirty="0" smtClean="0"/>
              <a:t>2. Разработать план исследования.</a:t>
            </a:r>
            <a:br>
              <a:rPr lang="ru-RU" sz="2700" b="0" dirty="0" smtClean="0"/>
            </a:br>
            <a:r>
              <a:rPr lang="ru-RU" sz="2700" b="0" dirty="0" smtClean="0"/>
              <a:t>3. Подобрать исследовательский инструментарий.</a:t>
            </a:r>
            <a:br>
              <a:rPr lang="ru-RU" sz="2700" b="0" dirty="0" smtClean="0"/>
            </a:br>
            <a:r>
              <a:rPr lang="ru-RU" sz="2700" b="0" dirty="0" smtClean="0"/>
              <a:t>4. Определить выборку испытуемых.</a:t>
            </a:r>
            <a:br>
              <a:rPr lang="ru-RU" sz="2700" b="0" dirty="0" smtClean="0"/>
            </a:br>
            <a:r>
              <a:rPr lang="ru-RU" sz="2700" b="0" dirty="0" smtClean="0"/>
              <a:t>5. Провести исследование.</a:t>
            </a:r>
            <a:br>
              <a:rPr lang="ru-RU" sz="2700" b="0" dirty="0" smtClean="0"/>
            </a:br>
            <a:r>
              <a:rPr lang="ru-RU" sz="2700" b="0" dirty="0" smtClean="0"/>
              <a:t>6. Обработать материалы исследования.</a:t>
            </a:r>
            <a:br>
              <a:rPr lang="ru-RU" sz="2700" b="0" dirty="0" smtClean="0"/>
            </a:br>
            <a:r>
              <a:rPr lang="ru-RU" sz="2700" b="0" dirty="0" smtClean="0"/>
              <a:t>7. Интерпретировать результаты.</a:t>
            </a:r>
            <a:br>
              <a:rPr lang="ru-RU" sz="2700" b="0" dirty="0" smtClean="0"/>
            </a:br>
            <a:r>
              <a:rPr lang="ru-RU" sz="2700" b="0" dirty="0" smtClean="0"/>
              <a:t>8. Сформулировать выводы.</a:t>
            </a:r>
            <a:br>
              <a:rPr lang="ru-RU" sz="2700" b="0" dirty="0" smtClean="0"/>
            </a:br>
            <a:r>
              <a:rPr lang="ru-RU" sz="2700" b="0" dirty="0" smtClean="0"/>
              <a:t>9. Разработать рекомендации.</a:t>
            </a:r>
            <a:r>
              <a:rPr lang="ru-RU" dirty="0" smtClean="0"/>
              <a:t/>
            </a:r>
            <a:br>
              <a:rPr lang="ru-RU" dirty="0" smtClean="0"/>
            </a:br>
            <a:endParaRPr lang="ru-RU"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01080" cy="6583362"/>
          </a:xfrm>
        </p:spPr>
        <p:txBody>
          <a:bodyPr>
            <a:normAutofit fontScale="90000"/>
          </a:bodyPr>
          <a:lstStyle/>
          <a:p>
            <a:r>
              <a:rPr lang="ru-RU" sz="3200" b="1" dirty="0" smtClean="0">
                <a:solidFill>
                  <a:srgbClr val="00B0F0"/>
                </a:solidFill>
              </a:rPr>
              <a:t>Творчество</a:t>
            </a:r>
            <a:r>
              <a:rPr lang="ru-RU" sz="3200" dirty="0" smtClean="0"/>
              <a:t> – это деятельность, порождающая нечто качественно новое и отличающаяся неповторимостью, оригинальностью и общественно-исторической уникальностью. Творчество специфично для человека, т. к. всегда предполагает творца — субъекта творческой деятельности.</a:t>
            </a:r>
            <a:br>
              <a:rPr lang="ru-RU" sz="3200" dirty="0" smtClean="0"/>
            </a:br>
            <a:r>
              <a:rPr lang="ru-RU" sz="3200" dirty="0" smtClean="0"/>
              <a:t>Творчество предполагает наличие у личности способностей, мотивов, знаний и умений, благодаря которым создается продукт, отличающийся новизной, оригинальностью и уникальностью. </a:t>
            </a:r>
            <a:br>
              <a:rPr lang="ru-RU" sz="3200" dirty="0" smtClean="0"/>
            </a:br>
            <a:r>
              <a:rPr lang="ru-RU" sz="2300" dirty="0" smtClean="0"/>
              <a:t/>
            </a:r>
            <a:br>
              <a:rPr lang="ru-RU" sz="2300" dirty="0" smtClean="0"/>
            </a:br>
            <a:endParaRPr lang="ru-RU" sz="2300"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29642" cy="6583362"/>
          </a:xfrm>
        </p:spPr>
        <p:txBody>
          <a:bodyPr>
            <a:normAutofit/>
          </a:bodyPr>
          <a:lstStyle/>
          <a:p>
            <a:r>
              <a:rPr lang="ru-RU" sz="3200" dirty="0" smtClean="0">
                <a:solidFill>
                  <a:srgbClr val="00B0F0"/>
                </a:solidFill>
              </a:rPr>
              <a:t>Творческая активность  </a:t>
            </a:r>
            <a:r>
              <a:rPr lang="ru-RU" sz="3200" dirty="0" smtClean="0"/>
              <a:t>-  предрасположенность конкретной личности или группы людей к деятельности, направленной на создание уникального продукта. Как правило, постановка задачи для творческой деятельности осуществляется извне. Однако формулировка сознательно поставленной цели не исключает, а предполагает ее модернизацию и поиск новых путей.</a:t>
            </a:r>
            <a:br>
              <a:rPr lang="ru-RU" sz="3200" dirty="0" smtClean="0"/>
            </a:br>
            <a:endParaRPr lang="ru-RU" sz="3200" dirty="0"/>
          </a:p>
        </p:txBody>
      </p:sp>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472518" cy="6583362"/>
          </a:xfrm>
        </p:spPr>
        <p:txBody>
          <a:bodyPr>
            <a:normAutofit fontScale="90000"/>
          </a:bodyPr>
          <a:lstStyle/>
          <a:p>
            <a:pPr algn="l"/>
            <a:r>
              <a:rPr lang="ru-RU" sz="2700" dirty="0" smtClean="0">
                <a:solidFill>
                  <a:srgbClr val="00B0F0"/>
                </a:solidFill>
              </a:rPr>
              <a:t>Проект</a:t>
            </a:r>
            <a:r>
              <a:rPr lang="ru-RU" sz="2700" dirty="0" smtClean="0"/>
              <a:t> - </a:t>
            </a:r>
            <a:r>
              <a:rPr lang="ru-RU" sz="2700" b="0" dirty="0" smtClean="0"/>
              <a:t>это уникальная деятельность, имеющая начало и конец во времени, направленная на достижение заранее определённого результата, цели,  создание определённого, уникального продукта или услуги, при заданных ограничениях по ресурсам и срокам.</a:t>
            </a:r>
            <a:r>
              <a:rPr lang="ru-RU" sz="2700" dirty="0" smtClean="0"/>
              <a:t/>
            </a:r>
            <a:br>
              <a:rPr lang="ru-RU" sz="2700" dirty="0" smtClean="0"/>
            </a:br>
            <a:r>
              <a:rPr lang="ru-RU" sz="2700" dirty="0" smtClean="0"/>
              <a:t/>
            </a:r>
            <a:br>
              <a:rPr lang="ru-RU" sz="2700" dirty="0" smtClean="0"/>
            </a:br>
            <a:r>
              <a:rPr lang="ru-RU" sz="2700" dirty="0" smtClean="0">
                <a:solidFill>
                  <a:srgbClr val="00B0F0"/>
                </a:solidFill>
              </a:rPr>
              <a:t>Проектная деятельность </a:t>
            </a:r>
            <a:r>
              <a:rPr lang="ru-RU" sz="2700" b="0" dirty="0" smtClean="0"/>
              <a:t>– совместная учебно-познавательная, </a:t>
            </a:r>
            <a:r>
              <a:rPr lang="ru-RU" sz="2700" b="0" smtClean="0"/>
              <a:t>творческая деятельность</a:t>
            </a:r>
            <a:r>
              <a:rPr lang="ru-RU" sz="2700" b="0" dirty="0" smtClean="0"/>
              <a:t>, имеющая общую цель, согласованные методы, способы деятельности, направленная на достижение общего результата деятельности. Непременным условием проектной деятельности является наличие заранее выработанных представлений о конечном продукте деятельности, этапов проектирования (выработка концепции, определение целей и задач проекта, доступных и оптимальных ресурсов деятельности, создание плана, программ и организация деятельности по реализации проекта) и реализации проекта, включая его осмысление и рефлексию результатов деятельности.</a:t>
            </a:r>
            <a:r>
              <a:rPr lang="ru-RU" b="0" dirty="0" smtClean="0"/>
              <a:t/>
            </a:r>
            <a:br>
              <a:rPr lang="ru-RU" b="0" dirty="0" smtClean="0"/>
            </a:br>
            <a:endParaRPr lang="ru-RU" b="0" dirty="0"/>
          </a:p>
        </p:txBody>
      </p:sp>
    </p:spTree>
  </p:cSld>
  <p:clrMapOvr>
    <a:masterClrMapping/>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071678"/>
            <a:ext cx="7467600" cy="2286016"/>
          </a:xfrm>
        </p:spPr>
        <p:txBody>
          <a:bodyPr>
            <a:normAutofit/>
          </a:bodyPr>
          <a:lstStyle/>
          <a:p>
            <a:pPr algn="ctr"/>
            <a:r>
              <a:rPr lang="ru-RU" sz="5400" dirty="0" smtClean="0">
                <a:solidFill>
                  <a:srgbClr val="00B0F0"/>
                </a:solidFill>
              </a:rPr>
              <a:t>Практическая часть</a:t>
            </a:r>
            <a:endParaRPr lang="ru-RU" sz="5400" dirty="0">
              <a:solidFill>
                <a:srgbClr val="00B0F0"/>
              </a:solidFill>
            </a:endParaRPr>
          </a:p>
        </p:txBody>
      </p:sp>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7467600" cy="1143000"/>
          </a:xfrm>
        </p:spPr>
        <p:txBody>
          <a:bodyPr>
            <a:normAutofit fontScale="90000"/>
          </a:bodyPr>
          <a:lstStyle/>
          <a:p>
            <a:pPr algn="ctr"/>
            <a:r>
              <a:rPr lang="ru-RU" sz="4400" b="1" dirty="0" smtClean="0">
                <a:solidFill>
                  <a:srgbClr val="00B0F0"/>
                </a:solidFill>
              </a:rPr>
              <a:t>Исследовательский инструментарий.</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7829576" cy="5043510"/>
          </a:xfrm>
        </p:spPr>
        <p:txBody>
          <a:bodyPr>
            <a:normAutofit fontScale="92500"/>
          </a:bodyPr>
          <a:lstStyle/>
          <a:p>
            <a:pPr lvl="0"/>
            <a:r>
              <a:rPr lang="ru-RU" dirty="0" smtClean="0"/>
              <a:t>Методика диагностика уровня творческой активности учащихся (разработана Рожковым М.И., </a:t>
            </a:r>
            <a:r>
              <a:rPr lang="ru-RU" dirty="0" err="1" smtClean="0"/>
              <a:t>Тюнниковым</a:t>
            </a:r>
            <a:r>
              <a:rPr lang="ru-RU" dirty="0" smtClean="0"/>
              <a:t> Ю.С., </a:t>
            </a:r>
            <a:r>
              <a:rPr lang="ru-RU" dirty="0" err="1" smtClean="0"/>
              <a:t>Алишевым</a:t>
            </a:r>
            <a:r>
              <a:rPr lang="ru-RU" dirty="0" smtClean="0"/>
              <a:t> Б.С., Воловичем Л.А.) </a:t>
            </a:r>
          </a:p>
          <a:p>
            <a:pPr lvl="0"/>
            <a:r>
              <a:rPr lang="ru-RU" dirty="0" smtClean="0"/>
              <a:t>Авторская анкета для учащихся и выпускников, занимавшихся проектной деятельностью.</a:t>
            </a:r>
          </a:p>
          <a:p>
            <a:pPr lvl="0"/>
            <a:r>
              <a:rPr lang="ru-RU" dirty="0" smtClean="0"/>
              <a:t>Авторская анкета для педагогов-руководителей ученических проектов.</a:t>
            </a:r>
          </a:p>
          <a:p>
            <a:pPr lvl="0"/>
            <a:r>
              <a:rPr lang="ru-RU" dirty="0" smtClean="0"/>
              <a:t>Анализ документации, связанной с проектной деятельностью учащихся.</a:t>
            </a:r>
          </a:p>
          <a:p>
            <a:endParaRPr lang="ru-RU" dirty="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357430"/>
            <a:ext cx="9144000" cy="1357322"/>
          </a:xfrm>
        </p:spPr>
        <p:txBody>
          <a:bodyPr>
            <a:noAutofit/>
          </a:bodyPr>
          <a:lstStyle/>
          <a:p>
            <a:pPr algn="ctr"/>
            <a:r>
              <a:rPr lang="ru-RU" sz="5400" dirty="0" smtClean="0">
                <a:solidFill>
                  <a:srgbClr val="00B0F0"/>
                </a:solidFill>
              </a:rPr>
              <a:t>Результаты исследования</a:t>
            </a:r>
            <a:endParaRPr lang="ru-RU" sz="5400" dirty="0">
              <a:solidFill>
                <a:srgbClr val="00B0F0"/>
              </a:solidFill>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228</TotalTime>
  <Words>858</Words>
  <Application>Microsoft Office PowerPoint</Application>
  <PresentationFormat>Экран (4:3)</PresentationFormat>
  <Paragraphs>246</Paragraphs>
  <Slides>21</Slides>
  <Notes>21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Техническая</vt:lpstr>
      <vt:lpstr>Возможности проектной деятельности,  как способа развития творческой активности учащихся  общеобразовательных учреждений Павлова Полина Дмитриевна  Смирнов Никита Львович Российская Федерация, Костромская область,  город Кострома, МОУ лицей №20, 11 класс </vt:lpstr>
      <vt:lpstr>«Напрасно утверждают, что человек должен довольствоваться спокойной жизнью: ему необходима жизнь деятельная…»                                                  Шарлотта Бронте                                      </vt:lpstr>
      <vt:lpstr>Рабочая гипотеза: проектная деятельность положительно влияет на развитие творческой активности учащихся. Цель: доказать положительное влияние проектной деятельности на развитие творческой активности учащихся. Задачи: 1. Изучить необходимую научную литературу. 2. Разработать план исследования. 3. Подобрать исследовательский инструментарий. 4. Определить выборку испытуемых. 5. Провести исследование. 6. Обработать материалы исследования. 7. Интерпретировать результаты. 8. Сформулировать выводы. 9. Разработать рекомендации. </vt:lpstr>
      <vt:lpstr>Творчество – это деятельность, порождающая нечто качественно новое и отличающаяся неповторимостью, оригинальностью и общественно-исторической уникальностью. Творчество специфично для человека, т. к. всегда предполагает творца — субъекта творческой деятельности. Творчество предполагает наличие у личности способностей, мотивов, знаний и умений, благодаря которым создается продукт, отличающийся новизной, оригинальностью и уникальностью.   </vt:lpstr>
      <vt:lpstr>Творческая активность  -  предрасположенность конкретной личности или группы людей к деятельности, направленной на создание уникального продукта. Как правило, постановка задачи для творческой деятельности осуществляется извне. Однако формулировка сознательно поставленной цели не исключает, а предполагает ее модернизацию и поиск новых путей. </vt:lpstr>
      <vt:lpstr>Проект - это уникальная деятельность, имеющая начало и конец во времени, направленная на достижение заранее определённого результата, цели,  создание определённого, уникального продукта или услуги, при заданных ограничениях по ресурсам и срокам.  Проектная деятельность – совместная учебно-познавательная, творческая деятельность, имеющая общую цель, согласованные методы, способы деятельности, направленная на достижение общего результата деятельности. Непременным условием проектной деятельности является наличие заранее выработанных представлений о конечном продукте деятельности, этапов проектирования (выработка концепции, определение целей и задач проекта, доступных и оптимальных ресурсов деятельности, создание плана, программ и организация деятельности по реализации проекта) и реализации проекта, включая его осмысление и рефлексию результатов деятельности. </vt:lpstr>
      <vt:lpstr>Практическая часть</vt:lpstr>
      <vt:lpstr>Исследовательский инструментарий. </vt:lpstr>
      <vt:lpstr>Результаты исследования</vt:lpstr>
      <vt:lpstr>Результаты исследований по методике диагностика уровня творческой активности учащихся. </vt:lpstr>
      <vt:lpstr>Результаты анализа анкеты для учащихся и выпускников, занимавшихся проектной деятельностью.   </vt:lpstr>
      <vt:lpstr>Результаты анализа анкеты для педагогов-руководителей ученических проектов. </vt:lpstr>
      <vt:lpstr>Результаты анализа документации, связанной с проектной деятельностью учащихся. </vt:lpstr>
      <vt:lpstr>Результаты блиц – опроса (%)  </vt:lpstr>
      <vt:lpstr>Слайд 15</vt:lpstr>
      <vt:lpstr>Слайд 16</vt:lpstr>
      <vt:lpstr>Слайд 17</vt:lpstr>
      <vt:lpstr>Слайд 18</vt:lpstr>
      <vt:lpstr>Слайд 19</vt:lpstr>
      <vt:lpstr>Слайд 20</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Возможности проектной деятельности,  как способа развития творческой активности учащихся  общеобразовательных учреждений Павлова Полина Дмитриевна  Смирнов Никита Львович Российская Федерация, Костромская область,  город Кострома, МОУ лицей №20, 11 класс </dc:title>
  <dc:creator>Admin</dc:creator>
  <cp:lastModifiedBy>Пользователь Windows</cp:lastModifiedBy>
  <cp:revision>29</cp:revision>
  <dcterms:created xsi:type="dcterms:W3CDTF">2011-02-16T09:43:57Z</dcterms:created>
  <dcterms:modified xsi:type="dcterms:W3CDTF">2011-02-24T16:44:03Z</dcterms:modified>
</cp:coreProperties>
</file>