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71" r:id="rId4"/>
    <p:sldId id="272" r:id="rId5"/>
    <p:sldId id="277" r:id="rId6"/>
    <p:sldId id="273" r:id="rId7"/>
    <p:sldId id="274" r:id="rId8"/>
    <p:sldId id="280" r:id="rId9"/>
    <p:sldId id="275" r:id="rId10"/>
    <p:sldId id="278" r:id="rId11"/>
    <p:sldId id="279" r:id="rId12"/>
    <p:sldId id="27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8836062696853388E-2"/>
          <c:y val="0.21628910892853054"/>
          <c:w val="0.8398128810201192"/>
          <c:h val="0.6880459279375125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8223">
              <a:solidFill>
                <a:srgbClr val="000000"/>
              </a:solidFill>
              <a:prstDash val="solid"/>
            </a:ln>
          </c:spPr>
          <c:cat>
            <c:strRef>
              <c:f>Лист1!$A$2:$A$3</c:f>
              <c:strCache>
                <c:ptCount val="2"/>
                <c:pt idx="0">
                  <c:v>самостоятельны</c:v>
                </c:pt>
                <c:pt idx="1">
                  <c:v>опора на мнение взрослых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</c:ser>
        <c:axId val="55645312"/>
        <c:axId val="55646848"/>
      </c:barChart>
      <c:catAx>
        <c:axId val="55645312"/>
        <c:scaling>
          <c:orientation val="minMax"/>
        </c:scaling>
        <c:axPos val="b"/>
        <c:numFmt formatCode="General" sourceLinked="1"/>
        <c:tickLblPos val="nextTo"/>
        <c:spPr>
          <a:ln w="455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3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5646848"/>
        <c:crosses val="autoZero"/>
        <c:auto val="1"/>
        <c:lblAlgn val="ctr"/>
        <c:lblOffset val="100"/>
        <c:tickLblSkip val="1"/>
        <c:tickMarkSkip val="1"/>
      </c:catAx>
      <c:valAx>
        <c:axId val="55646848"/>
        <c:scaling>
          <c:orientation val="minMax"/>
        </c:scaling>
        <c:axPos val="l"/>
        <c:majorGridlines>
          <c:spPr>
            <a:ln w="4556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455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63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5645312"/>
        <c:crosses val="autoZero"/>
        <c:crossBetween val="between"/>
      </c:valAx>
      <c:spPr>
        <a:solidFill>
          <a:srgbClr val="C0C0C0"/>
        </a:solidFill>
        <a:ln w="18223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4556">
      <a:solidFill>
        <a:srgbClr val="000000"/>
      </a:solidFill>
      <a:prstDash val="solid"/>
    </a:ln>
  </c:spPr>
  <c:txPr>
    <a:bodyPr/>
    <a:lstStyle/>
    <a:p>
      <a:pPr>
        <a:defRPr sz="136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/>
              <a:t>Шкала ориентации во времени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Способность субъекта жить настоящим </c:v>
                </c:pt>
                <c:pt idx="1">
                  <c:v>Ориентацию человека лишь на один из отрезков временной шкалы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</c:ser>
        <c:gapWidth val="100"/>
        <c:overlap val="100"/>
        <c:axId val="75549312"/>
        <c:axId val="75555200"/>
      </c:barChart>
      <c:catAx>
        <c:axId val="75549312"/>
        <c:scaling>
          <c:orientation val="minMax"/>
        </c:scaling>
        <c:axPos val="b"/>
        <c:tickLblPos val="nextTo"/>
        <c:crossAx val="75555200"/>
        <c:auto val="1"/>
        <c:lblAlgn val="ctr"/>
        <c:lblOffset val="100"/>
      </c:catAx>
      <c:valAx>
        <c:axId val="75555200"/>
        <c:scaling>
          <c:orientation val="minMax"/>
        </c:scaling>
        <c:axPos val="l"/>
        <c:majorGridlines/>
        <c:numFmt formatCode="General" sourceLinked="1"/>
        <c:tickLblPos val="nextTo"/>
        <c:crossAx val="75549312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tx>
        <c:rich>
          <a:bodyPr/>
          <a:lstStyle/>
          <a:p>
            <a:pPr>
              <a:defRPr/>
            </a:pPr>
            <a:r>
              <a:rPr lang="ru-RU"/>
              <a:t>Шкала поддержки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dLbls>
            <c:showVal val="1"/>
          </c:dLbls>
          <c:cat>
            <c:strRef>
              <c:f>Лист1!$A$14:$A$15</c:f>
              <c:strCache>
                <c:ptCount val="2"/>
                <c:pt idx="0">
                  <c:v>независимость ценностей и поведения субъекта от воздействия извне («внутренняя-внешняя поддержка»).</c:v>
                </c:pt>
                <c:pt idx="1">
                  <c:v>высокоя степень зависимости, конформности, несамостоятельности субъекта («извне направляемая» личность)</c:v>
                </c:pt>
              </c:strCache>
            </c:strRef>
          </c:cat>
          <c:val>
            <c:numRef>
              <c:f>Лист1!$B$14:$B$15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</c:ser>
        <c:gapWidth val="75"/>
        <c:overlap val="100"/>
        <c:axId val="24685952"/>
        <c:axId val="24939520"/>
      </c:barChart>
      <c:catAx>
        <c:axId val="24685952"/>
        <c:scaling>
          <c:orientation val="minMax"/>
        </c:scaling>
        <c:axPos val="b"/>
        <c:majorTickMark val="none"/>
        <c:tickLblPos val="nextTo"/>
        <c:crossAx val="24939520"/>
        <c:crosses val="autoZero"/>
        <c:auto val="1"/>
        <c:lblAlgn val="ctr"/>
        <c:lblOffset val="100"/>
      </c:catAx>
      <c:valAx>
        <c:axId val="2493952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24685952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1F5F1A-71D3-42D4-BA88-0254878AEA3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6C3803-5188-4209-BBEB-2777D374A923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ru-RU" sz="3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Самоопределение</a:t>
          </a:r>
        </a:p>
        <a:p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dgm:t>
    </dgm:pt>
    <dgm:pt modelId="{AE36333F-684A-462D-B0D2-3CC48D6038B9}" type="parTrans" cxnId="{AC7A4743-FFBC-421E-B854-A6270DE994FC}">
      <dgm:prSet/>
      <dgm:spPr/>
      <dgm:t>
        <a:bodyPr/>
        <a:lstStyle/>
        <a:p>
          <a:endParaRPr lang="ru-RU"/>
        </a:p>
      </dgm:t>
    </dgm:pt>
    <dgm:pt modelId="{2F5766B0-4D59-4169-8EC0-43AF609A2836}" type="sibTrans" cxnId="{AC7A4743-FFBC-421E-B854-A6270DE994FC}">
      <dgm:prSet/>
      <dgm:spPr/>
      <dgm:t>
        <a:bodyPr/>
        <a:lstStyle/>
        <a:p>
          <a:endParaRPr lang="ru-RU"/>
        </a:p>
      </dgm:t>
    </dgm:pt>
    <dgm:pt modelId="{CEC5A5DF-C7E1-4941-90DD-13A3DF5FDC7D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>
            <a:solidFill>
              <a:schemeClr val="tx1"/>
            </a:solidFill>
          </a:endParaRP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центральный механизм становления личностной зрелости, состоящий в осознанном выборе человеком своего места в системе социальных отношений</a:t>
          </a:r>
          <a:r>
            <a:rPr lang="ru-RU" sz="24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. </a:t>
          </a:r>
        </a:p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dirty="0"/>
        </a:p>
      </dgm:t>
    </dgm:pt>
    <dgm:pt modelId="{C5106CD0-FFB4-457D-9E7A-49DB0AD06A2E}" type="parTrans" cxnId="{B777B463-40B0-4621-925F-5B5E65F1719C}">
      <dgm:prSet/>
      <dgm:spPr/>
      <dgm:t>
        <a:bodyPr/>
        <a:lstStyle/>
        <a:p>
          <a:endParaRPr lang="ru-RU"/>
        </a:p>
      </dgm:t>
    </dgm:pt>
    <dgm:pt modelId="{2977EC8B-437C-46CF-A94D-4403D5F14D60}" type="sibTrans" cxnId="{B777B463-40B0-4621-925F-5B5E65F1719C}">
      <dgm:prSet/>
      <dgm:spPr/>
      <dgm:t>
        <a:bodyPr/>
        <a:lstStyle/>
        <a:p>
          <a:endParaRPr lang="ru-RU"/>
        </a:p>
      </dgm:t>
    </dgm:pt>
    <dgm:pt modelId="{6F739FD1-3162-45DD-AFF6-254F58AD44B1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0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Профессиональное самоопределение</a:t>
          </a:r>
          <a:r>
            <a:rPr lang="ru-RU" sz="2800" b="0" i="1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endParaRPr lang="ru-RU" sz="2800" b="0" cap="none" spc="0" dirty="0" smtClean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/>
        </a:p>
      </dgm:t>
    </dgm:pt>
    <dgm:pt modelId="{7F93CFC7-00C5-473B-851D-39FB1E085BE9}" type="parTrans" cxnId="{3FE4662B-0A31-42B2-ACF6-F4797FE0165D}">
      <dgm:prSet/>
      <dgm:spPr/>
      <dgm:t>
        <a:bodyPr/>
        <a:lstStyle/>
        <a:p>
          <a:endParaRPr lang="ru-RU"/>
        </a:p>
      </dgm:t>
    </dgm:pt>
    <dgm:pt modelId="{095EB747-D4FA-4BB6-BB22-34EA9D2901C4}" type="sibTrans" cxnId="{3FE4662B-0A31-42B2-ACF6-F4797FE0165D}">
      <dgm:prSet/>
      <dgm:spPr/>
      <dgm:t>
        <a:bodyPr/>
        <a:lstStyle/>
        <a:p>
          <a:endParaRPr lang="ru-RU"/>
        </a:p>
      </dgm:t>
    </dgm:pt>
    <dgm:pt modelId="{E3131715-8369-48E8-9047-A729744D3EA4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00000"/>
            </a:lnSpc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процесс формирования личностью своего отношения к профессиональной деятельности и способам его реализации через согласование  личностных и социальных профессиональных потребностей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0EF450B-8B3D-4506-BF6C-EE2761CD44EF}" type="parTrans" cxnId="{ECD24B14-600F-473A-94D5-7910A8BA8AD5}">
      <dgm:prSet/>
      <dgm:spPr/>
      <dgm:t>
        <a:bodyPr/>
        <a:lstStyle/>
        <a:p>
          <a:endParaRPr lang="ru-RU"/>
        </a:p>
      </dgm:t>
    </dgm:pt>
    <dgm:pt modelId="{1F315A20-7ABA-4635-A33E-0D726440BF14}" type="sibTrans" cxnId="{ECD24B14-600F-473A-94D5-7910A8BA8AD5}">
      <dgm:prSet/>
      <dgm:spPr/>
      <dgm:t>
        <a:bodyPr/>
        <a:lstStyle/>
        <a:p>
          <a:endParaRPr lang="ru-RU"/>
        </a:p>
      </dgm:t>
    </dgm:pt>
    <dgm:pt modelId="{64023C22-EB3A-4F31-84D7-AC69AFD9D33C}" type="pres">
      <dgm:prSet presAssocID="{E11F5F1A-71D3-42D4-BA88-0254878AEA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949A1F-07C2-40D6-A9A1-F44A5DD77A43}" type="pres">
      <dgm:prSet presAssocID="{6F739FD1-3162-45DD-AFF6-254F58AD44B1}" presName="boxAndChildren" presStyleCnt="0"/>
      <dgm:spPr/>
    </dgm:pt>
    <dgm:pt modelId="{214E0904-1D50-4E78-801A-58B32C0FF61C}" type="pres">
      <dgm:prSet presAssocID="{6F739FD1-3162-45DD-AFF6-254F58AD44B1}" presName="parentTextBox" presStyleLbl="node1" presStyleIdx="0" presStyleCnt="2"/>
      <dgm:spPr/>
      <dgm:t>
        <a:bodyPr/>
        <a:lstStyle/>
        <a:p>
          <a:endParaRPr lang="ru-RU"/>
        </a:p>
      </dgm:t>
    </dgm:pt>
    <dgm:pt modelId="{2CC771E1-9E8B-4BAD-BDCD-095DFF1295F1}" type="pres">
      <dgm:prSet presAssocID="{6F739FD1-3162-45DD-AFF6-254F58AD44B1}" presName="entireBox" presStyleLbl="node1" presStyleIdx="0" presStyleCnt="2"/>
      <dgm:spPr/>
      <dgm:t>
        <a:bodyPr/>
        <a:lstStyle/>
        <a:p>
          <a:endParaRPr lang="ru-RU"/>
        </a:p>
      </dgm:t>
    </dgm:pt>
    <dgm:pt modelId="{2D81945A-C66F-4820-8138-978F4877E90F}" type="pres">
      <dgm:prSet presAssocID="{6F739FD1-3162-45DD-AFF6-254F58AD44B1}" presName="descendantBox" presStyleCnt="0"/>
      <dgm:spPr/>
    </dgm:pt>
    <dgm:pt modelId="{C13BB0D6-CFFF-45D8-ADB9-A95E03D8BE6E}" type="pres">
      <dgm:prSet presAssocID="{E3131715-8369-48E8-9047-A729744D3EA4}" presName="childTextBox" presStyleLbl="fgAccFollowNode1" presStyleIdx="0" presStyleCnt="2" custScaleY="145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01625-1DD1-463D-8A9F-6679013EECA3}" type="pres">
      <dgm:prSet presAssocID="{2F5766B0-4D59-4169-8EC0-43AF609A2836}" presName="sp" presStyleCnt="0"/>
      <dgm:spPr/>
    </dgm:pt>
    <dgm:pt modelId="{8DCCAE26-3178-4F05-BD4E-FB5F4C7047B1}" type="pres">
      <dgm:prSet presAssocID="{2A6C3803-5188-4209-BBEB-2777D374A923}" presName="arrowAndChildren" presStyleCnt="0"/>
      <dgm:spPr/>
    </dgm:pt>
    <dgm:pt modelId="{822A333F-E644-4623-BE9E-33EC76BA0987}" type="pres">
      <dgm:prSet presAssocID="{2A6C3803-5188-4209-BBEB-2777D374A923}" presName="parentTextArrow" presStyleLbl="node1" presStyleIdx="0" presStyleCnt="2"/>
      <dgm:spPr/>
      <dgm:t>
        <a:bodyPr/>
        <a:lstStyle/>
        <a:p>
          <a:endParaRPr lang="ru-RU"/>
        </a:p>
      </dgm:t>
    </dgm:pt>
    <dgm:pt modelId="{AD3543B0-20FA-4BFF-A8CB-530F225A5AE7}" type="pres">
      <dgm:prSet presAssocID="{2A6C3803-5188-4209-BBEB-2777D374A923}" presName="arrow" presStyleLbl="node1" presStyleIdx="1" presStyleCnt="2" custLinFactNeighborX="862" custLinFactNeighborY="-28"/>
      <dgm:spPr/>
      <dgm:t>
        <a:bodyPr/>
        <a:lstStyle/>
        <a:p>
          <a:endParaRPr lang="ru-RU"/>
        </a:p>
      </dgm:t>
    </dgm:pt>
    <dgm:pt modelId="{D04EF821-F247-43FA-BBCC-961B305EBCCA}" type="pres">
      <dgm:prSet presAssocID="{2A6C3803-5188-4209-BBEB-2777D374A923}" presName="descendantArrow" presStyleCnt="0"/>
      <dgm:spPr/>
    </dgm:pt>
    <dgm:pt modelId="{3DACF212-73CC-4D65-B27A-DD56B45C0261}" type="pres">
      <dgm:prSet presAssocID="{CEC5A5DF-C7E1-4941-90DD-13A3DF5FDC7D}" presName="childTextArrow" presStyleLbl="fgAccFollowNode1" presStyleIdx="1" presStyleCnt="2" custScaleY="154463" custLinFactNeighborY="-30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2FDA9C-CE80-4287-A11A-43C9DD297BB9}" type="presOf" srcId="{2A6C3803-5188-4209-BBEB-2777D374A923}" destId="{AD3543B0-20FA-4BFF-A8CB-530F225A5AE7}" srcOrd="1" destOrd="0" presId="urn:microsoft.com/office/officeart/2005/8/layout/process4"/>
    <dgm:cxn modelId="{B777B463-40B0-4621-925F-5B5E65F1719C}" srcId="{2A6C3803-5188-4209-BBEB-2777D374A923}" destId="{CEC5A5DF-C7E1-4941-90DD-13A3DF5FDC7D}" srcOrd="0" destOrd="0" parTransId="{C5106CD0-FFB4-457D-9E7A-49DB0AD06A2E}" sibTransId="{2977EC8B-437C-46CF-A94D-4403D5F14D60}"/>
    <dgm:cxn modelId="{901D1644-0E37-4D15-8A9D-83EC752706CD}" type="presOf" srcId="{CEC5A5DF-C7E1-4941-90DD-13A3DF5FDC7D}" destId="{3DACF212-73CC-4D65-B27A-DD56B45C0261}" srcOrd="0" destOrd="0" presId="urn:microsoft.com/office/officeart/2005/8/layout/process4"/>
    <dgm:cxn modelId="{F7B00655-33C7-4D94-89FB-E7E5FF63E33E}" type="presOf" srcId="{2A6C3803-5188-4209-BBEB-2777D374A923}" destId="{822A333F-E644-4623-BE9E-33EC76BA0987}" srcOrd="0" destOrd="0" presId="urn:microsoft.com/office/officeart/2005/8/layout/process4"/>
    <dgm:cxn modelId="{3FE4662B-0A31-42B2-ACF6-F4797FE0165D}" srcId="{E11F5F1A-71D3-42D4-BA88-0254878AEA38}" destId="{6F739FD1-3162-45DD-AFF6-254F58AD44B1}" srcOrd="1" destOrd="0" parTransId="{7F93CFC7-00C5-473B-851D-39FB1E085BE9}" sibTransId="{095EB747-D4FA-4BB6-BB22-34EA9D2901C4}"/>
    <dgm:cxn modelId="{F6527BDA-9DE0-45C1-861E-F5EA7F55D9FC}" type="presOf" srcId="{E11F5F1A-71D3-42D4-BA88-0254878AEA38}" destId="{64023C22-EB3A-4F31-84D7-AC69AFD9D33C}" srcOrd="0" destOrd="0" presId="urn:microsoft.com/office/officeart/2005/8/layout/process4"/>
    <dgm:cxn modelId="{87D846C5-F7B7-4746-80E3-BCDC3BA6CE85}" type="presOf" srcId="{6F739FD1-3162-45DD-AFF6-254F58AD44B1}" destId="{214E0904-1D50-4E78-801A-58B32C0FF61C}" srcOrd="0" destOrd="0" presId="urn:microsoft.com/office/officeart/2005/8/layout/process4"/>
    <dgm:cxn modelId="{AC7A4743-FFBC-421E-B854-A6270DE994FC}" srcId="{E11F5F1A-71D3-42D4-BA88-0254878AEA38}" destId="{2A6C3803-5188-4209-BBEB-2777D374A923}" srcOrd="0" destOrd="0" parTransId="{AE36333F-684A-462D-B0D2-3CC48D6038B9}" sibTransId="{2F5766B0-4D59-4169-8EC0-43AF609A2836}"/>
    <dgm:cxn modelId="{ECD24B14-600F-473A-94D5-7910A8BA8AD5}" srcId="{6F739FD1-3162-45DD-AFF6-254F58AD44B1}" destId="{E3131715-8369-48E8-9047-A729744D3EA4}" srcOrd="0" destOrd="0" parTransId="{20EF450B-8B3D-4506-BF6C-EE2761CD44EF}" sibTransId="{1F315A20-7ABA-4635-A33E-0D726440BF14}"/>
    <dgm:cxn modelId="{6DF9B73C-3739-4A34-8E69-BFABE72E60D0}" type="presOf" srcId="{E3131715-8369-48E8-9047-A729744D3EA4}" destId="{C13BB0D6-CFFF-45D8-ADB9-A95E03D8BE6E}" srcOrd="0" destOrd="0" presId="urn:microsoft.com/office/officeart/2005/8/layout/process4"/>
    <dgm:cxn modelId="{399D57D3-4A14-44BC-A67F-6F6F51665BB1}" type="presOf" srcId="{6F739FD1-3162-45DD-AFF6-254F58AD44B1}" destId="{2CC771E1-9E8B-4BAD-BDCD-095DFF1295F1}" srcOrd="1" destOrd="0" presId="urn:microsoft.com/office/officeart/2005/8/layout/process4"/>
    <dgm:cxn modelId="{3BCCC20F-52DF-4E9E-AB14-7A04661FC349}" type="presParOf" srcId="{64023C22-EB3A-4F31-84D7-AC69AFD9D33C}" destId="{57949A1F-07C2-40D6-A9A1-F44A5DD77A43}" srcOrd="0" destOrd="0" presId="urn:microsoft.com/office/officeart/2005/8/layout/process4"/>
    <dgm:cxn modelId="{2577E720-FD9D-4BBC-8230-9220ACE78597}" type="presParOf" srcId="{57949A1F-07C2-40D6-A9A1-F44A5DD77A43}" destId="{214E0904-1D50-4E78-801A-58B32C0FF61C}" srcOrd="0" destOrd="0" presId="urn:microsoft.com/office/officeart/2005/8/layout/process4"/>
    <dgm:cxn modelId="{7F88A8C4-E942-4FE3-B6F6-BAC9837B8411}" type="presParOf" srcId="{57949A1F-07C2-40D6-A9A1-F44A5DD77A43}" destId="{2CC771E1-9E8B-4BAD-BDCD-095DFF1295F1}" srcOrd="1" destOrd="0" presId="urn:microsoft.com/office/officeart/2005/8/layout/process4"/>
    <dgm:cxn modelId="{5C226AD6-905C-4CE3-BB3F-BB935FE7F241}" type="presParOf" srcId="{57949A1F-07C2-40D6-A9A1-F44A5DD77A43}" destId="{2D81945A-C66F-4820-8138-978F4877E90F}" srcOrd="2" destOrd="0" presId="urn:microsoft.com/office/officeart/2005/8/layout/process4"/>
    <dgm:cxn modelId="{6111EB16-E466-4A9A-8F81-9A9D89A623A7}" type="presParOf" srcId="{2D81945A-C66F-4820-8138-978F4877E90F}" destId="{C13BB0D6-CFFF-45D8-ADB9-A95E03D8BE6E}" srcOrd="0" destOrd="0" presId="urn:microsoft.com/office/officeart/2005/8/layout/process4"/>
    <dgm:cxn modelId="{34F55D7B-B344-4984-B550-95728339F3B8}" type="presParOf" srcId="{64023C22-EB3A-4F31-84D7-AC69AFD9D33C}" destId="{41901625-1DD1-463D-8A9F-6679013EECA3}" srcOrd="1" destOrd="0" presId="urn:microsoft.com/office/officeart/2005/8/layout/process4"/>
    <dgm:cxn modelId="{F5DF6915-EEA5-4236-83FE-D40694170940}" type="presParOf" srcId="{64023C22-EB3A-4F31-84D7-AC69AFD9D33C}" destId="{8DCCAE26-3178-4F05-BD4E-FB5F4C7047B1}" srcOrd="2" destOrd="0" presId="urn:microsoft.com/office/officeart/2005/8/layout/process4"/>
    <dgm:cxn modelId="{AAADED89-20E6-444A-9446-EDE90EEF358A}" type="presParOf" srcId="{8DCCAE26-3178-4F05-BD4E-FB5F4C7047B1}" destId="{822A333F-E644-4623-BE9E-33EC76BA0987}" srcOrd="0" destOrd="0" presId="urn:microsoft.com/office/officeart/2005/8/layout/process4"/>
    <dgm:cxn modelId="{53FBFF15-D398-4DF7-972B-88F345F3E0AB}" type="presParOf" srcId="{8DCCAE26-3178-4F05-BD4E-FB5F4C7047B1}" destId="{AD3543B0-20FA-4BFF-A8CB-530F225A5AE7}" srcOrd="1" destOrd="0" presId="urn:microsoft.com/office/officeart/2005/8/layout/process4"/>
    <dgm:cxn modelId="{5519C889-5B0F-4269-B588-2A0235CE0F00}" type="presParOf" srcId="{8DCCAE26-3178-4F05-BD4E-FB5F4C7047B1}" destId="{D04EF821-F247-43FA-BBCC-961B305EBCCA}" srcOrd="2" destOrd="0" presId="urn:microsoft.com/office/officeart/2005/8/layout/process4"/>
    <dgm:cxn modelId="{FEFA7C7F-D459-42A5-AAAC-D7E0BF2C35B8}" type="presParOf" srcId="{D04EF821-F247-43FA-BBCC-961B305EBCCA}" destId="{3DACF212-73CC-4D65-B27A-DD56B45C0261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0.14275</cdr:x>
      <cdr:y>0.00375</cdr:y>
    </cdr:from>
    <cdr:to>
      <cdr:x>0.82475</cdr:x>
      <cdr:y>0.16</cdr:y>
    </cdr:to>
    <cdr:sp macro="" textlink="">
      <cdr:nvSpPr>
        <cdr:cNvPr id="716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7656" y="20092"/>
          <a:ext cx="6151883" cy="8371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2400" b="1" i="0" strike="noStrike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Уровень самостоятельности при выборе профессии старшеклассниками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F5F4-0384-40AE-BF7A-19A0F3CBAAAA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A62D-F5B0-4FC5-9FC2-5F6C2CBC2C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A969B-246D-4B84-995E-3D1C7191F00D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B8C5C-D90A-49AC-B054-8C0720898C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BE686-D70E-4EB9-8989-908B48D04CA9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626D-2979-4A0D-A33B-B1C09CA9F08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0737-E523-417C-870A-F89648196F39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876DA-5398-451A-91A1-36A05E88F62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A5B70-1400-40E9-BE23-ED771ACFFF11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70DA2-1617-4F0B-8C78-3D06660BDB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92630-E9DA-4B4C-9150-6BD188E4E481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A93C2-EBC7-4A08-9AC0-6BE02ECC10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CD20D-0898-4705-B84F-E942675E9778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29C31-7E9D-41C6-ACCE-45BB90E82A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DEB14-3A46-431E-869B-1007C40582A3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93AE3-9B1E-4453-996D-17BCE47646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37784-0BF7-4512-AA65-244A2DE21FAB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69476-8ADE-4E2E-A225-B0920345D9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A02AB-FAC7-4643-A642-FDADB05B4422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45397-2AD9-47AF-85AA-C460B44333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D1436-513C-448B-A98A-AFBB33ABDA7C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DD266-36D0-4A7A-B549-77752A9FC2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4441EF-CFDB-4072-B7E0-DF8B2B47FF3F}" type="datetimeFigureOut">
              <a:rPr lang="ru-RU"/>
              <a:pPr>
                <a:defRPr/>
              </a:pPr>
              <a:t>24.02.2011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DE8305-A570-45D9-B9EB-C464E8AACD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28596" y="2786058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Мотивы выбора профессии </a:t>
            </a:r>
            <a:br>
              <a:rPr lang="ru-RU" sz="4000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как фактор профессионального и личностного самоопределения старшеклассников</a:t>
            </a:r>
            <a:r>
              <a:rPr lang="ru-RU" sz="4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42910" y="4857760"/>
            <a:ext cx="7929618" cy="107157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Автор: Соболева Светлана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714348" y="214290"/>
          <a:ext cx="8143932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642910" y="285728"/>
          <a:ext cx="7929618" cy="6357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2571744"/>
            <a:ext cx="8229600" cy="17573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6000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214290"/>
          <a:ext cx="8286808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 этап исследования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idx="1"/>
          </p:nvPr>
        </p:nvSpPr>
        <p:spPr>
          <a:xfrm>
            <a:off x="428595" y="1341438"/>
            <a:ext cx="8464579" cy="5183187"/>
          </a:xfrm>
        </p:spPr>
        <p:txBody>
          <a:bodyPr/>
          <a:lstStyle/>
          <a:p>
            <a:pPr marL="609600" indent="-60960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База исследования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МОУ СОШ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города Костромы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Институт педагогики и психологии </a:t>
            </a:r>
          </a:p>
          <a:p>
            <a:pPr marL="609600" indent="-6096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КГУ 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Н.А.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Некрасова.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Диагностический инструментарий: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Анкета Оптанта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Методика на выявление мотива выбора профессии</a:t>
            </a:r>
          </a:p>
          <a:p>
            <a:pPr marL="609600" indent="-609600">
              <a:buFont typeface="Wingdings" pitchFamily="2" charset="2"/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0034" y="214290"/>
            <a:ext cx="8229600" cy="620713"/>
          </a:xfrm>
        </p:spPr>
        <p:txBody>
          <a:bodyPr/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Результаты:</a:t>
            </a:r>
          </a:p>
        </p:txBody>
      </p:sp>
      <p:pic>
        <p:nvPicPr>
          <p:cNvPr id="63492" name="Диаграмма 14"/>
          <p:cNvPicPr>
            <a:picLocks noGrp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282" y="1357298"/>
            <a:ext cx="8786874" cy="4286280"/>
          </a:xfrm>
          <a:noFill/>
          <a:ln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Диаграмма 10"/>
          <p:cNvPicPr>
            <a:picLocks noGrp="1" noChangeArrowheads="1"/>
          </p:cNvPicPr>
          <p:nvPr>
            <p:ph sz="half" idx="1"/>
          </p:nvPr>
        </p:nvPicPr>
        <p:blipFill>
          <a:blip r:embed="rId2"/>
          <a:srcRect b="-52"/>
          <a:stretch>
            <a:fillRect/>
          </a:stretch>
        </p:blipFill>
        <p:spPr>
          <a:xfrm>
            <a:off x="357158" y="428604"/>
            <a:ext cx="8501122" cy="6072230"/>
          </a:xfrm>
          <a:noFill/>
          <a:ln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701" name="Диаграмма 12"/>
          <p:cNvPicPr>
            <a:picLocks noGrp="1" noChangeArrowheads="1"/>
          </p:cNvPicPr>
          <p:nvPr>
            <p:ph sz="half" idx="2"/>
          </p:nvPr>
        </p:nvPicPr>
        <p:blipFill>
          <a:blip r:embed="rId2"/>
          <a:srcRect b="-11"/>
          <a:stretch>
            <a:fillRect/>
          </a:stretch>
        </p:blipFill>
        <p:spPr>
          <a:xfrm>
            <a:off x="214282" y="285728"/>
            <a:ext cx="8643998" cy="6357981"/>
          </a:xfrm>
          <a:noFill/>
          <a:ln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1F497D"/>
                  </a:outerShdw>
                </a:effectLst>
                <a:latin typeface="Times New Roman" pitchFamily="18" charset="0"/>
                <a:cs typeface="Times New Roman" pitchFamily="18" charset="0"/>
              </a:rPr>
              <a:t>2 этап исследования: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marL="609600" indent="-60960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База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МОУ СОШ 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22 города Костромы.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Диагностический инструментарий: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Самоактуализационный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 (САТ).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Анкета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выявление и оценку профессиональной направленности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старшеклассников.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М\Desktop\Пактика\SDC119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52"/>
            <a:ext cx="5572164" cy="4179123"/>
          </a:xfrm>
          <a:prstGeom prst="rect">
            <a:avLst/>
          </a:prstGeom>
          <a:noFill/>
        </p:spPr>
      </p:pic>
      <p:pic>
        <p:nvPicPr>
          <p:cNvPr id="1028" name="Picture 4" descr="C:\Users\ДОМ\Desktop\Пактика\SDC120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714620"/>
            <a:ext cx="5286412" cy="3964809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23643" y="285728"/>
          <a:ext cx="9020357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334</TotalTime>
  <Words>115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Мотивы выбора профессии  как фактор профессионального и личностного самоопределения старшеклассников  </vt:lpstr>
      <vt:lpstr>Слайд 2</vt:lpstr>
      <vt:lpstr>I этап исследования</vt:lpstr>
      <vt:lpstr>Результаты:</vt:lpstr>
      <vt:lpstr>Слайд 5</vt:lpstr>
      <vt:lpstr>Слайд 6</vt:lpstr>
      <vt:lpstr>2 этап исследования:</vt:lpstr>
      <vt:lpstr>Слайд 8</vt:lpstr>
      <vt:lpstr>Слайд 9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ДОМ</cp:lastModifiedBy>
  <cp:revision>53</cp:revision>
  <dcterms:created xsi:type="dcterms:W3CDTF">2010-05-30T07:43:17Z</dcterms:created>
  <dcterms:modified xsi:type="dcterms:W3CDTF">2011-02-24T15:40:16Z</dcterms:modified>
</cp:coreProperties>
</file>