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80" r:id="rId13"/>
    <p:sldId id="287" r:id="rId14"/>
    <p:sldId id="281" r:id="rId15"/>
    <p:sldId id="282" r:id="rId16"/>
    <p:sldId id="283" r:id="rId17"/>
    <p:sldId id="284" r:id="rId18"/>
    <p:sldId id="285" r:id="rId19"/>
    <p:sldId id="290" r:id="rId20"/>
    <p:sldId id="286" r:id="rId21"/>
    <p:sldId id="288" r:id="rId22"/>
    <p:sldId id="289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22FF4-7EA6-4B1C-98AC-DDB1876BF34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25FA7A2-E0E7-4F66-961A-7982075AE0E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Организация внеурочных занятий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262B637B-F01A-48BA-B680-855963458464}" type="parTrans" cxnId="{8AB82AB0-0826-48CF-9D40-94C807EB9C81}">
      <dgm:prSet/>
      <dgm:spPr/>
      <dgm:t>
        <a:bodyPr/>
        <a:lstStyle/>
        <a:p>
          <a:endParaRPr lang="ru-RU"/>
        </a:p>
      </dgm:t>
    </dgm:pt>
    <dgm:pt modelId="{8ED9A322-4613-48E0-8435-7FFEA6182B4D}" type="sibTrans" cxnId="{8AB82AB0-0826-48CF-9D40-94C807EB9C81}">
      <dgm:prSet/>
      <dgm:spPr/>
      <dgm:t>
        <a:bodyPr/>
        <a:lstStyle/>
        <a:p>
          <a:endParaRPr lang="ru-RU"/>
        </a:p>
      </dgm:t>
    </dgm:pt>
    <dgm:pt modelId="{1641E337-E261-4BF2-B866-1D3796D9DD0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Накопление опыта продуктивного поведения в решении проблемных ситуаций в семье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AD6EEFC5-F749-4826-B3E7-361BD6803E1C}" type="parTrans" cxnId="{3593248C-B992-4BDB-8615-6164730B8B8F}">
      <dgm:prSet/>
      <dgm:spPr/>
      <dgm:t>
        <a:bodyPr/>
        <a:lstStyle/>
        <a:p>
          <a:endParaRPr lang="ru-RU"/>
        </a:p>
      </dgm:t>
    </dgm:pt>
    <dgm:pt modelId="{21667BC8-F6B2-4445-ADF3-A78CB260627A}" type="sibTrans" cxnId="{3593248C-B992-4BDB-8615-6164730B8B8F}">
      <dgm:prSet/>
      <dgm:spPr/>
      <dgm:t>
        <a:bodyPr/>
        <a:lstStyle/>
        <a:p>
          <a:endParaRPr lang="ru-RU"/>
        </a:p>
      </dgm:t>
    </dgm:pt>
    <dgm:pt modelId="{D09A67B9-2171-4415-8249-7AC3212EAEB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Определенный набор присвоенных семейных духовно-нравственных ценностей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A1BE660C-3178-43FA-AAB8-7BA58259C3E6}" type="parTrans" cxnId="{201B1669-3608-46BC-B580-0A9AED08877E}">
      <dgm:prSet/>
      <dgm:spPr/>
      <dgm:t>
        <a:bodyPr/>
        <a:lstStyle/>
        <a:p>
          <a:endParaRPr lang="ru-RU"/>
        </a:p>
      </dgm:t>
    </dgm:pt>
    <dgm:pt modelId="{5DF765E9-2A8F-4E6E-9B24-48A072FD83F8}" type="sibTrans" cxnId="{201B1669-3608-46BC-B580-0A9AED08877E}">
      <dgm:prSet/>
      <dgm:spPr/>
      <dgm:t>
        <a:bodyPr/>
        <a:lstStyle/>
        <a:p>
          <a:endParaRPr lang="ru-RU"/>
        </a:p>
      </dgm:t>
    </dgm:pt>
    <dgm:pt modelId="{B94CCC30-12E8-470E-88E0-4EBCB4EBBFA6}" type="pres">
      <dgm:prSet presAssocID="{E2122FF4-7EA6-4B1C-98AC-DDB1876BF34E}" presName="arrowDiagram" presStyleCnt="0">
        <dgm:presLayoutVars>
          <dgm:chMax val="5"/>
          <dgm:dir/>
          <dgm:resizeHandles val="exact"/>
        </dgm:presLayoutVars>
      </dgm:prSet>
      <dgm:spPr/>
    </dgm:pt>
    <dgm:pt modelId="{D9FCBBBE-5DE0-4D4C-AD85-5D7D409E1388}" type="pres">
      <dgm:prSet presAssocID="{E2122FF4-7EA6-4B1C-98AC-DDB1876BF34E}" presName="arrow" presStyleLbl="bgShp" presStyleIdx="0" presStyleCnt="1"/>
      <dgm:spPr/>
    </dgm:pt>
    <dgm:pt modelId="{9564E9A7-6063-438C-BA76-B1E18BB259E5}" type="pres">
      <dgm:prSet presAssocID="{E2122FF4-7EA6-4B1C-98AC-DDB1876BF34E}" presName="arrowDiagram3" presStyleCnt="0"/>
      <dgm:spPr/>
    </dgm:pt>
    <dgm:pt modelId="{8A1180B5-0DF6-4201-92DF-99BAEB4208B1}" type="pres">
      <dgm:prSet presAssocID="{625FA7A2-E0E7-4F66-961A-7982075AE0E1}" presName="bullet3a" presStyleLbl="node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CAB9764-09D7-4598-B8C4-1C210F0E3EAD}" type="pres">
      <dgm:prSet presAssocID="{625FA7A2-E0E7-4F66-961A-7982075AE0E1}" presName="textBox3a" presStyleLbl="revTx" presStyleIdx="0" presStyleCnt="3" custScaleX="234416" custScaleY="40414" custLinFactNeighborX="29773" custLinFactNeighborY="-20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EBEE1-672D-4B74-A152-5EB4F744CE7E}" type="pres">
      <dgm:prSet presAssocID="{1641E337-E261-4BF2-B866-1D3796D9DD06}" presName="bullet3b" presStyleLbl="node1" presStyleIdx="1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5D39849A-2DF1-4C88-8606-93A735E2E707}" type="pres">
      <dgm:prSet presAssocID="{1641E337-E261-4BF2-B866-1D3796D9DD06}" presName="textBox3b" presStyleLbl="revTx" presStyleIdx="1" presStyleCnt="3" custFlipVert="0" custScaleX="359499" custScaleY="33205" custLinFactNeighborX="-15096" custLinFactNeighborY="-2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73F00-FBD4-4CED-90F7-ABC1F4FB45EB}" type="pres">
      <dgm:prSet presAssocID="{D09A67B9-2171-4415-8249-7AC3212EAEBA}" presName="bullet3c" presStyleLbl="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27E3D71C-92D6-4501-91F2-DA84CA8C3A99}" type="pres">
      <dgm:prSet presAssocID="{D09A67B9-2171-4415-8249-7AC3212EAEBA}" presName="textBox3c" presStyleLbl="revTx" presStyleIdx="2" presStyleCnt="3" custScaleX="286989" custScaleY="29100" custLinFactNeighborX="-11169" custLinFactNeighborY="-77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B82AB0-0826-48CF-9D40-94C807EB9C81}" srcId="{E2122FF4-7EA6-4B1C-98AC-DDB1876BF34E}" destId="{625FA7A2-E0E7-4F66-961A-7982075AE0E1}" srcOrd="0" destOrd="0" parTransId="{262B637B-F01A-48BA-B680-855963458464}" sibTransId="{8ED9A322-4613-48E0-8435-7FFEA6182B4D}"/>
    <dgm:cxn modelId="{124535A7-EFFA-4B4D-9A6D-339D732A8F8D}" type="presOf" srcId="{625FA7A2-E0E7-4F66-961A-7982075AE0E1}" destId="{3CAB9764-09D7-4598-B8C4-1C210F0E3EAD}" srcOrd="0" destOrd="0" presId="urn:microsoft.com/office/officeart/2005/8/layout/arrow2"/>
    <dgm:cxn modelId="{3E22A348-2958-4357-B9D4-43E7C22BE878}" type="presOf" srcId="{E2122FF4-7EA6-4B1C-98AC-DDB1876BF34E}" destId="{B94CCC30-12E8-470E-88E0-4EBCB4EBBFA6}" srcOrd="0" destOrd="0" presId="urn:microsoft.com/office/officeart/2005/8/layout/arrow2"/>
    <dgm:cxn modelId="{3593248C-B992-4BDB-8615-6164730B8B8F}" srcId="{E2122FF4-7EA6-4B1C-98AC-DDB1876BF34E}" destId="{1641E337-E261-4BF2-B866-1D3796D9DD06}" srcOrd="1" destOrd="0" parTransId="{AD6EEFC5-F749-4826-B3E7-361BD6803E1C}" sibTransId="{21667BC8-F6B2-4445-ADF3-A78CB260627A}"/>
    <dgm:cxn modelId="{F3CF243B-3F8E-414D-896D-D6C6536CA277}" type="presOf" srcId="{1641E337-E261-4BF2-B866-1D3796D9DD06}" destId="{5D39849A-2DF1-4C88-8606-93A735E2E707}" srcOrd="0" destOrd="0" presId="urn:microsoft.com/office/officeart/2005/8/layout/arrow2"/>
    <dgm:cxn modelId="{201B1669-3608-46BC-B580-0A9AED08877E}" srcId="{E2122FF4-7EA6-4B1C-98AC-DDB1876BF34E}" destId="{D09A67B9-2171-4415-8249-7AC3212EAEBA}" srcOrd="2" destOrd="0" parTransId="{A1BE660C-3178-43FA-AAB8-7BA58259C3E6}" sibTransId="{5DF765E9-2A8F-4E6E-9B24-48A072FD83F8}"/>
    <dgm:cxn modelId="{DC8FE4B1-3D45-4CE0-9813-ACC16E8E2076}" type="presOf" srcId="{D09A67B9-2171-4415-8249-7AC3212EAEBA}" destId="{27E3D71C-92D6-4501-91F2-DA84CA8C3A99}" srcOrd="0" destOrd="0" presId="urn:microsoft.com/office/officeart/2005/8/layout/arrow2"/>
    <dgm:cxn modelId="{8B0EC405-0022-4DE4-B640-A139CB1D4EF2}" type="presParOf" srcId="{B94CCC30-12E8-470E-88E0-4EBCB4EBBFA6}" destId="{D9FCBBBE-5DE0-4D4C-AD85-5D7D409E1388}" srcOrd="0" destOrd="0" presId="urn:microsoft.com/office/officeart/2005/8/layout/arrow2"/>
    <dgm:cxn modelId="{52CDAA93-22EF-4A45-AFDE-23E2ECEEA6B7}" type="presParOf" srcId="{B94CCC30-12E8-470E-88E0-4EBCB4EBBFA6}" destId="{9564E9A7-6063-438C-BA76-B1E18BB259E5}" srcOrd="1" destOrd="0" presId="urn:microsoft.com/office/officeart/2005/8/layout/arrow2"/>
    <dgm:cxn modelId="{AEC6989D-02D8-4A31-85EC-B2554E0C72D0}" type="presParOf" srcId="{9564E9A7-6063-438C-BA76-B1E18BB259E5}" destId="{8A1180B5-0DF6-4201-92DF-99BAEB4208B1}" srcOrd="0" destOrd="0" presId="urn:microsoft.com/office/officeart/2005/8/layout/arrow2"/>
    <dgm:cxn modelId="{40DAF571-6DCD-4A90-8593-2E786ED24CF8}" type="presParOf" srcId="{9564E9A7-6063-438C-BA76-B1E18BB259E5}" destId="{3CAB9764-09D7-4598-B8C4-1C210F0E3EAD}" srcOrd="1" destOrd="0" presId="urn:microsoft.com/office/officeart/2005/8/layout/arrow2"/>
    <dgm:cxn modelId="{9155BAA3-C09C-472A-B9F8-4A9959625589}" type="presParOf" srcId="{9564E9A7-6063-438C-BA76-B1E18BB259E5}" destId="{FE7EBEE1-672D-4B74-A152-5EB4F744CE7E}" srcOrd="2" destOrd="0" presId="urn:microsoft.com/office/officeart/2005/8/layout/arrow2"/>
    <dgm:cxn modelId="{702B32C1-0239-40E9-A0B5-C5E21BFB0EE9}" type="presParOf" srcId="{9564E9A7-6063-438C-BA76-B1E18BB259E5}" destId="{5D39849A-2DF1-4C88-8606-93A735E2E707}" srcOrd="3" destOrd="0" presId="urn:microsoft.com/office/officeart/2005/8/layout/arrow2"/>
    <dgm:cxn modelId="{74B2CB6C-E499-464D-9247-C038992527A2}" type="presParOf" srcId="{9564E9A7-6063-438C-BA76-B1E18BB259E5}" destId="{61073F00-FBD4-4CED-90F7-ABC1F4FB45EB}" srcOrd="4" destOrd="0" presId="urn:microsoft.com/office/officeart/2005/8/layout/arrow2"/>
    <dgm:cxn modelId="{A2D14E26-4242-4D02-81C4-7F49DD78C983}" type="presParOf" srcId="{9564E9A7-6063-438C-BA76-B1E18BB259E5}" destId="{27E3D71C-92D6-4501-91F2-DA84CA8C3A99}" srcOrd="5" destOrd="0" presId="urn:microsoft.com/office/officeart/2005/8/layout/arrow2"/>
  </dgm:cxnLst>
  <dgm:bg>
    <a:solidFill>
      <a:schemeClr val="accent3">
        <a:lumMod val="75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3974-E847-49B9-8A46-21750952FB22}" type="datetimeFigureOut">
              <a:rPr lang="ru-RU" smtClean="0"/>
              <a:pPr/>
              <a:t>24.02.2011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7714-9044-4221-A5A1-4368C065B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5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81.imageshack.us/img81/7963/35622uj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ljplus.ru/img4/c/u/culturmarket/m0122---kopiya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ntent.foto.mail.ru/list/ksiy83/1/i-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thumb/5/55/William_Sydney_Porter.jpg/414px-William_Sydney_Porter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prodalit.ru/images/265000/263381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ontent.foto.mail.ru/mail/925/3/i-80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virtuzor.ru/data/projects/photos/6/88/add8358873bf596a9b933fe03225ace3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g.liveinternet.ru/images/attach/2/6129/6129119_f_4463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syako-razno.ru/uploads/posts/2010-11/1288953677_hiop.ru_x_1f51d018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shkolazhizni.ru/img/content/i64/64851_o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uth-caucasus.kavkaz-uzel.ru/system/attachments/0000/9706/rod_view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7"/>
            <a:ext cx="8358246" cy="19288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Формирование семейных духовно-нравственных ценностей </a:t>
            </a:r>
            <a:br>
              <a:rPr lang="ru-RU" b="1" dirty="0" smtClean="0"/>
            </a:br>
            <a:r>
              <a:rPr lang="ru-RU" b="1" dirty="0" smtClean="0"/>
              <a:t>у молодежи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886200"/>
            <a:ext cx="4214842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chemeClr val="tx1"/>
                </a:solidFill>
              </a:rPr>
              <a:t>Авторы: </a:t>
            </a:r>
            <a:r>
              <a:rPr lang="ru-RU" sz="2600" dirty="0" err="1" smtClean="0">
                <a:solidFill>
                  <a:schemeClr val="tx1"/>
                </a:solidFill>
              </a:rPr>
              <a:t>Бобрык</a:t>
            </a:r>
            <a:r>
              <a:rPr lang="ru-RU" sz="2600" dirty="0" smtClean="0">
                <a:solidFill>
                  <a:schemeClr val="tx1"/>
                </a:solidFill>
              </a:rPr>
              <a:t> Инна и </a:t>
            </a:r>
            <a:r>
              <a:rPr lang="ru-RU" sz="2600" dirty="0" err="1" smtClean="0">
                <a:solidFill>
                  <a:schemeClr val="tx1"/>
                </a:solidFill>
              </a:rPr>
              <a:t>Чагина</a:t>
            </a:r>
            <a:r>
              <a:rPr lang="ru-RU" sz="2600" dirty="0" smtClean="0">
                <a:solidFill>
                  <a:schemeClr val="tx1"/>
                </a:solidFill>
              </a:rPr>
              <a:t> Екатерина, учащиеся 11 «б» класса МОУ лицей №17 г.Костромы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Культура семьи\Фото\semja_s_pafosom_580x387_no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929058" cy="262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357188" y="1643063"/>
          <a:ext cx="4314825" cy="2590800"/>
        </p:xfrm>
        <a:graphic>
          <a:graphicData uri="http://schemas.openxmlformats.org/presentationml/2006/ole">
            <p:oleObj spid="_x0000_s23554" name="Диаграмма" r:id="rId3" imgW="4314749" imgH="2590800" progId="Excel.Sheet.8">
              <p:embed/>
            </p:oleObj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graphicFrame>
        <p:nvGraphicFramePr>
          <p:cNvPr id="3075" name="Object 3"/>
          <p:cNvGraphicFramePr>
            <a:graphicFrameLocks/>
          </p:cNvGraphicFramePr>
          <p:nvPr/>
        </p:nvGraphicFramePr>
        <p:xfrm>
          <a:off x="3714750" y="3714750"/>
          <a:ext cx="5030788" cy="2786063"/>
        </p:xfrm>
        <a:graphic>
          <a:graphicData uri="http://schemas.openxmlformats.org/presentationml/2006/ole">
            <p:oleObj spid="_x0000_s23555" name="Диаграмма" r:id="rId4" imgW="4457700" imgH="2171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Просветительская программа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1. Жизнь –дар Божий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2. Трансформация семьи в современной России (</a:t>
            </a:r>
            <a:r>
              <a:rPr lang="en-US" sz="2800" dirty="0" smtClean="0"/>
              <a:t>XX</a:t>
            </a:r>
            <a:r>
              <a:rPr lang="ru-RU" sz="2800" dirty="0" smtClean="0"/>
              <a:t>-</a:t>
            </a:r>
            <a:r>
              <a:rPr lang="en-US" sz="2800" dirty="0" smtClean="0"/>
              <a:t>XXI </a:t>
            </a:r>
            <a:r>
              <a:rPr lang="ru-RU" sz="2800" dirty="0" smtClean="0"/>
              <a:t>вв.)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3. Традиции русской семьи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4.Первая любовь как великая нравственная ценность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5. Любовь как высшее человеческое чувство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6. Рождение новой жизни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7. Материнство и отцовство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 smtClean="0"/>
              <a:t>8. Многодетные семьи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63550" y="381000"/>
            <a:ext cx="8229600" cy="1833563"/>
          </a:xfrm>
        </p:spPr>
        <p:txBody>
          <a:bodyPr/>
          <a:lstStyle/>
          <a:p>
            <a:pPr eaLnBrk="1" hangingPunct="1"/>
            <a:r>
              <a:rPr lang="ru-RU" sz="5400" b="1" smtClean="0"/>
              <a:t>Любовь как высшее человеческое чувство </a:t>
            </a:r>
            <a:endParaRPr lang="ru-RU" sz="54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0" y="3429000"/>
            <a:ext cx="3549650" cy="17859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Отличие влюбленности от любви</a:t>
            </a:r>
            <a:endParaRPr lang="ru-RU" dirty="0"/>
          </a:p>
        </p:txBody>
      </p:sp>
      <p:pic>
        <p:nvPicPr>
          <p:cNvPr id="13316" name="i-main-pic" descr="Картинка 1 из 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57438"/>
            <a:ext cx="4514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Возможен  ли брак по любви?</a:t>
            </a:r>
            <a:endParaRPr lang="ru-RU" b="1" dirty="0"/>
          </a:p>
        </p:txBody>
      </p:sp>
      <p:pic>
        <p:nvPicPr>
          <p:cNvPr id="21506" name="i-main-pic" descr="Картинка 11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4536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571625"/>
          </a:xfrm>
        </p:spPr>
        <p:txBody>
          <a:bodyPr/>
          <a:lstStyle/>
          <a:p>
            <a:pPr eaLnBrk="1" hangingPunct="1"/>
            <a:r>
              <a:rPr lang="ru-RU" b="1" smtClean="0"/>
              <a:t>Вступить в брак по любви - невозможно</a:t>
            </a:r>
          </a:p>
        </p:txBody>
      </p:sp>
      <p:pic>
        <p:nvPicPr>
          <p:cNvPr id="15363" name="i-main-pic" descr="Картинка 281 из 64000"/>
          <p:cNvPicPr>
            <a:picLocks noChangeAspect="1" noChangeArrowheads="1"/>
          </p:cNvPicPr>
          <p:nvPr/>
        </p:nvPicPr>
        <p:blipFill>
          <a:blip r:embed="rId2"/>
          <a:srcRect b="2499"/>
          <a:stretch>
            <a:fillRect/>
          </a:stretch>
        </p:blipFill>
        <p:spPr bwMode="auto">
          <a:xfrm>
            <a:off x="500063" y="2357438"/>
            <a:ext cx="47482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 l="2382" t="1695" r="2336" b="1694"/>
          <a:stretch>
            <a:fillRect/>
          </a:stretch>
        </p:blipFill>
        <p:spPr bwMode="auto">
          <a:xfrm>
            <a:off x="5786438" y="2357438"/>
            <a:ext cx="2857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Влюбленность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90000"/>
                  </a:schemeClr>
                </a:solidFill>
              </a:rPr>
              <a:t>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любовь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75" y="1714500"/>
            <a:ext cx="3400425" cy="42862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Чтобы узнать, почему вступить в брак по любви невозможно, - познакомимся с книгой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Илии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Шугаева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90" name="Picture 2" descr="Картинка 2 из 2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45862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571500" y="5715000"/>
            <a:ext cx="466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Протоиерей Илия Шугаев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</a:rPr>
              <a:t>Влюбленность и любовь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5196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866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Влюбленность</a:t>
                      </a:r>
                      <a:endParaRPr lang="ru-RU" sz="2800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Любовь</a:t>
                      </a:r>
                      <a:endParaRPr lang="ru-RU" sz="2800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4918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918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918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с одним скругленным углом 4"/>
          <p:cNvSpPr/>
          <p:nvPr/>
        </p:nvSpPr>
        <p:spPr>
          <a:xfrm>
            <a:off x="571500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э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285875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г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1928813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о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2571750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и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3214688" y="2786063"/>
            <a:ext cx="500062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/>
              <a:t>з</a:t>
            </a:r>
            <a:endParaRPr lang="ru-RU" sz="3600" b="1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786188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м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71500" y="3857625"/>
            <a:ext cx="3786188" cy="8572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ВЛЮБЛЯЮТСЯ ВО </a:t>
            </a:r>
          </a:p>
          <a:p>
            <a:pPr algn="ctr">
              <a:defRPr/>
            </a:pPr>
            <a:r>
              <a:rPr lang="ru-RU" sz="2400" b="1" dirty="0"/>
              <a:t>ЧТО-ТО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642938" y="5357813"/>
            <a:ext cx="3786187" cy="8572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Пылкость чувств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250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«Старосветские помещики»</a:t>
            </a:r>
            <a:endParaRPr lang="ru-RU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500188"/>
            <a:ext cx="5143500" cy="4672012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b="1" dirty="0" smtClean="0"/>
              <a:t>Гоголь был православным человеком и прекрасно знал простую истину, которую и пытался проиллюстрировать в этом рассказе: </a:t>
            </a:r>
            <a:r>
              <a:rPr lang="ru-RU" b="1" i="1" dirty="0" smtClean="0">
                <a:solidFill>
                  <a:schemeClr val="accent6">
                    <a:lumMod val="10000"/>
                  </a:schemeClr>
                </a:solidFill>
              </a:rPr>
              <a:t>истинное чувство, как правило, выглядит тихо и скромно.</a:t>
            </a:r>
            <a:endParaRPr lang="ru-RU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18438" name="Picture 2" descr="Картинка 47 из 2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714500"/>
            <a:ext cx="30241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</a:rPr>
              <a:t>Признаки любви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313"/>
          <a:ext cx="8229600" cy="5196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866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Влюбленность</a:t>
                      </a:r>
                      <a:endParaRPr lang="ru-RU" sz="2800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6">
                              <a:lumMod val="25000"/>
                            </a:schemeClr>
                          </a:solidFill>
                        </a:rPr>
                        <a:t>Любовь</a:t>
                      </a:r>
                      <a:endParaRPr lang="ru-RU" sz="2800" dirty="0">
                        <a:solidFill>
                          <a:schemeClr val="accent6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4918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918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918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с одним скругленным углом 4"/>
          <p:cNvSpPr/>
          <p:nvPr/>
        </p:nvSpPr>
        <p:spPr>
          <a:xfrm>
            <a:off x="571500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э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285875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г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1928813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о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2571750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и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3214688" y="2786063"/>
            <a:ext cx="500062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/>
              <a:t>з</a:t>
            </a:r>
            <a:endParaRPr lang="ru-RU" sz="3600" b="1" dirty="0"/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786188" y="2786063"/>
            <a:ext cx="571500" cy="50006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м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71500" y="3857625"/>
            <a:ext cx="3786188" cy="8572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ВЛЮБЛЯЮТСЯ ВО </a:t>
            </a:r>
          </a:p>
          <a:p>
            <a:pPr algn="ctr">
              <a:defRPr/>
            </a:pPr>
            <a:r>
              <a:rPr lang="ru-RU" sz="2400" b="1" dirty="0"/>
              <a:t>ЧТО-ТО</a:t>
            </a: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642938" y="5357813"/>
            <a:ext cx="3786187" cy="85725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Пылкость чувств</a:t>
            </a:r>
          </a:p>
        </p:txBody>
      </p:sp>
      <p:sp>
        <p:nvSpPr>
          <p:cNvPr id="13" name="Овал 12"/>
          <p:cNvSpPr/>
          <p:nvPr/>
        </p:nvSpPr>
        <p:spPr>
          <a:xfrm>
            <a:off x="4929188" y="2286000"/>
            <a:ext cx="3143250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ВЕЧНОСТЬ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72063" y="3786188"/>
            <a:ext cx="3143250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Любят ни за что</a:t>
            </a:r>
          </a:p>
        </p:txBody>
      </p:sp>
      <p:sp>
        <p:nvSpPr>
          <p:cNvPr id="15" name="Овал 14"/>
          <p:cNvSpPr/>
          <p:nvPr/>
        </p:nvSpPr>
        <p:spPr>
          <a:xfrm>
            <a:off x="5214938" y="5214938"/>
            <a:ext cx="3143250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i="1" dirty="0" err="1"/>
              <a:t>Самопожерт-вование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8604"/>
            <a:ext cx="5286412" cy="607223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Мы бросаем в землю яблочное семечко и не приходим собирать урожай через месяц, а в течение нескольких лет ухаживаем за деревом, и только тогда дожидаемся плодов. Плоды любви появятся тоже не сразу, ибо человеческая душа намного сложнее растения. Не всякое дерево доживает до своего </a:t>
            </a:r>
            <a:r>
              <a:rPr lang="ru-RU" b="1" dirty="0" err="1" smtClean="0"/>
              <a:t>плодоносия</a:t>
            </a:r>
            <a:r>
              <a:rPr lang="ru-RU" b="1" dirty="0" smtClean="0"/>
              <a:t>,  многие и гибнут. </a:t>
            </a:r>
            <a:endParaRPr lang="ru-RU" b="1" dirty="0"/>
          </a:p>
        </p:txBody>
      </p:sp>
      <p:pic>
        <p:nvPicPr>
          <p:cNvPr id="34820" name="Picture 4" descr="Картинка 7 из 360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300414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1438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Индивидуалистическое   «Я»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2"/>
            <a:ext cx="328614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Утрата семейных традиций и обычаев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786058"/>
            <a:ext cx="307183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Нарушение семейного уклада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071942"/>
            <a:ext cx="350046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Снижение значимости отцовства и материнства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 rot="956575" flipV="1">
            <a:off x="1785918" y="1857364"/>
            <a:ext cx="484632" cy="169278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flipV="1">
            <a:off x="4143372" y="1785926"/>
            <a:ext cx="484632" cy="9784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0783046" flipV="1">
            <a:off x="6786578" y="1857364"/>
            <a:ext cx="484632" cy="171451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Рассказ О Генри «Дары волхвов</a:t>
            </a:r>
            <a:endParaRPr lang="ru-RU" b="1" dirty="0"/>
          </a:p>
        </p:txBody>
      </p:sp>
      <p:pic>
        <p:nvPicPr>
          <p:cNvPr id="21509" name="Picture 2" descr="Картинка 10 из 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571625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25" y="5786438"/>
            <a:ext cx="242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О. Генри </a:t>
            </a:r>
          </a:p>
        </p:txBody>
      </p:sp>
      <p:pic>
        <p:nvPicPr>
          <p:cNvPr id="21511" name="Picture 4" descr="Картинка 2 из 1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571625"/>
            <a:ext cx="30003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11 из 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2774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5 из 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66"/>
            <a:ext cx="4071966" cy="612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800" b="1" dirty="0" smtClean="0"/>
              <a:t>Интерес молодежи </a:t>
            </a:r>
            <a:br>
              <a:rPr lang="ru-RU" sz="4800" b="1" dirty="0" smtClean="0"/>
            </a:br>
            <a:r>
              <a:rPr lang="ru-RU" sz="4800" b="1" dirty="0" smtClean="0"/>
              <a:t>к вопросам семьи</a:t>
            </a:r>
            <a:endParaRPr lang="ru-RU" sz="4800" b="1" dirty="0"/>
          </a:p>
        </p:txBody>
      </p:sp>
      <p:pic>
        <p:nvPicPr>
          <p:cNvPr id="44034" name="Picture 2" descr="C:\Documents and Settings\All Users\Документы\Мои рисунки\Мои рисунки\Фото. Уроки Семейные ценности\DSCN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6212756" cy="4659319"/>
          </a:xfrm>
          <a:prstGeom prst="rect">
            <a:avLst/>
          </a:prstGeom>
          <a:noFill/>
        </p:spPr>
      </p:pic>
      <p:pic>
        <p:nvPicPr>
          <p:cNvPr id="3" name="Picture 3" descr="C:\Documents and Settings\All Users\Документы\Мои рисунки\Мои рисунки\Фото. Уроки Семейные ценности\DSCN1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450340" cy="258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Проблемы детства и юношества</a:t>
            </a:r>
            <a:endParaRPr lang="ru-RU" b="1" dirty="0"/>
          </a:p>
        </p:txBody>
      </p:sp>
      <p:pic>
        <p:nvPicPr>
          <p:cNvPr id="4" name="Picture 2" descr="Картинка 12 из 307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905125" cy="3810000"/>
          </a:xfrm>
          <a:prstGeom prst="rect">
            <a:avLst/>
          </a:prstGeom>
          <a:noFill/>
        </p:spPr>
      </p:pic>
      <p:pic>
        <p:nvPicPr>
          <p:cNvPr id="5" name="Picture 4" descr="Картинка 35 из 3076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143380"/>
            <a:ext cx="3268193" cy="2452678"/>
          </a:xfrm>
          <a:prstGeom prst="rect">
            <a:avLst/>
          </a:prstGeom>
          <a:noFill/>
        </p:spPr>
      </p:pic>
      <p:pic>
        <p:nvPicPr>
          <p:cNvPr id="6" name="Picture 2" descr="Картинка 7 из 2783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4956" t="5625" r="4184" b="19374"/>
          <a:stretch>
            <a:fillRect/>
          </a:stretch>
        </p:blipFill>
        <p:spPr bwMode="auto">
          <a:xfrm>
            <a:off x="5929322" y="4429132"/>
            <a:ext cx="2857520" cy="2078196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116584617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643050"/>
            <a:ext cx="3058021" cy="232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00042"/>
            <a:ext cx="4900618" cy="562612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Произошла деформация сферы семейного воспитания: утратилось традиционное понимание семейного воспитания как жертвенной любви, труда и усилий, </a:t>
            </a:r>
            <a:r>
              <a:rPr lang="ru-RU" b="1" dirty="0"/>
              <a:t>н</a:t>
            </a:r>
            <a:r>
              <a:rPr lang="ru-RU" b="1" dirty="0" smtClean="0"/>
              <a:t>аправленных на установление духовной общности с детьми</a:t>
            </a:r>
            <a:endParaRPr lang="ru-RU" b="1" dirty="0"/>
          </a:p>
        </p:txBody>
      </p:sp>
      <p:pic>
        <p:nvPicPr>
          <p:cNvPr id="2050" name="Picture 2" descr="C:\Documents and Settings\1\Рабочий стол\post-3019-127527675335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333752" cy="2500314"/>
          </a:xfrm>
          <a:prstGeom prst="rect">
            <a:avLst/>
          </a:prstGeom>
          <a:noFill/>
        </p:spPr>
      </p:pic>
      <p:pic>
        <p:nvPicPr>
          <p:cNvPr id="2052" name="Picture 4" descr="Картинка 10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3461138" cy="248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ГИПОТЕЗА</a:t>
            </a:r>
            <a:r>
              <a:rPr lang="ru-RU" b="1" dirty="0" smtClean="0"/>
              <a:t>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643446"/>
            <a:ext cx="8115328" cy="17859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Мы убеждены, что данную просветительскую работу для учащихся старших классов могут вести и сами старшеклассники, из числа тех, </a:t>
            </a:r>
            <a:r>
              <a:rPr lang="ru-RU" b="1" dirty="0"/>
              <a:t>к</a:t>
            </a:r>
            <a:r>
              <a:rPr lang="ru-RU" b="1" dirty="0" smtClean="0"/>
              <a:t>ого волнует данная проблема.</a:t>
            </a:r>
            <a:endParaRPr lang="ru-RU" b="1" dirty="0"/>
          </a:p>
        </p:txBody>
      </p:sp>
      <p:pic>
        <p:nvPicPr>
          <p:cNvPr id="5121" name="Picture 1" descr="C:\Documents and Settings\All Users\Документы\Мои рисунки\Мои рисунки\Фото. Уроки Семейные ценности\DSCN1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4019509" cy="3014471"/>
          </a:xfrm>
          <a:prstGeom prst="rect">
            <a:avLst/>
          </a:prstGeom>
          <a:noFill/>
        </p:spPr>
      </p:pic>
      <p:pic>
        <p:nvPicPr>
          <p:cNvPr id="5122" name="Picture 2" descr="C:\Documents and Settings\All Users\Документы\Мои рисунки\Мои рисунки\Фото. Уроки Семейные ценности\DSCN1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881698" cy="291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Отношение современной молодежи к семье и браку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i="1" dirty="0" smtClean="0"/>
              <a:t>Задачи исследования:</a:t>
            </a:r>
          </a:p>
          <a:p>
            <a:r>
              <a:rPr lang="ru-RU" dirty="0" smtClean="0"/>
              <a:t>Выяснить причины вступления в брак.</a:t>
            </a:r>
          </a:p>
          <a:p>
            <a:r>
              <a:rPr lang="ru-RU" dirty="0" smtClean="0"/>
              <a:t>Исследовать специфику отношения к браку и семье со стороны юношей и девушек.</a:t>
            </a:r>
          </a:p>
          <a:p>
            <a:r>
              <a:rPr lang="ru-RU" dirty="0" smtClean="0"/>
              <a:t>Выяснить отношение к формам брака.</a:t>
            </a:r>
          </a:p>
          <a:p>
            <a:r>
              <a:rPr lang="ru-RU" dirty="0" smtClean="0"/>
              <a:t>Выяснить приемлемый возраст вступления в брак.</a:t>
            </a:r>
          </a:p>
          <a:p>
            <a:r>
              <a:rPr lang="ru-RU" dirty="0" smtClean="0"/>
              <a:t>Определить отношение к ранним бракам.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500063" y="1785938"/>
          <a:ext cx="4352925" cy="2495550"/>
        </p:xfrm>
        <a:graphic>
          <a:graphicData uri="http://schemas.openxmlformats.org/presentationml/2006/ole">
            <p:oleObj spid="_x0000_s21506" name="Диаграмма" r:id="rId3" imgW="4352925" imgH="2495550" progId="Excel.Sheet.8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3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786188"/>
            <a:ext cx="43434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1"/>
          <p:cNvGraphicFramePr>
            <a:graphicFrameLocks/>
          </p:cNvGraphicFramePr>
          <p:nvPr/>
        </p:nvGraphicFramePr>
        <p:xfrm>
          <a:off x="214313" y="1857375"/>
          <a:ext cx="4791075" cy="2505075"/>
        </p:xfrm>
        <a:graphic>
          <a:graphicData uri="http://schemas.openxmlformats.org/presentationml/2006/ole">
            <p:oleObj spid="_x0000_s22530" name="Диаграмма" r:id="rId3" imgW="4791075" imgH="2505075" progId="Excel.Sheet.8">
              <p:embed/>
            </p:oleObj>
          </a:graphicData>
        </a:graphic>
      </p:graphicFrame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4"/>
          <p:cNvGraphicFramePr>
            <a:graphicFrameLocks/>
          </p:cNvGraphicFramePr>
          <p:nvPr/>
        </p:nvGraphicFramePr>
        <p:xfrm>
          <a:off x="4000500" y="3929063"/>
          <a:ext cx="4533900" cy="2571750"/>
        </p:xfrm>
        <a:graphic>
          <a:graphicData uri="http://schemas.openxmlformats.org/presentationml/2006/ole">
            <p:oleObj spid="_x0000_s22531" name="Диаграмма" r:id="rId4" imgW="4533900" imgH="2571750" progId="Excel.Sheet.8">
              <p:embed/>
            </p:oleObj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405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Диаграмма</vt:lpstr>
      <vt:lpstr>Формирование семейных духовно-нравственных ценностей  у молодежи </vt:lpstr>
      <vt:lpstr>Слайд 2</vt:lpstr>
      <vt:lpstr>Проблемы детства и юношества</vt:lpstr>
      <vt:lpstr>Слайд 4</vt:lpstr>
      <vt:lpstr>ГИПОТЕЗА </vt:lpstr>
      <vt:lpstr>Слайд 6</vt:lpstr>
      <vt:lpstr>Отношение современной молодежи к семье и браку</vt:lpstr>
      <vt:lpstr>Результаты исследования</vt:lpstr>
      <vt:lpstr>Результаты исследования</vt:lpstr>
      <vt:lpstr>Результаты исследования</vt:lpstr>
      <vt:lpstr>Просветительская программа</vt:lpstr>
      <vt:lpstr>Любовь как высшее человеческое чувство </vt:lpstr>
      <vt:lpstr>Возможен  ли брак по любви?</vt:lpstr>
      <vt:lpstr>Вступить в брак по любви - невозможно</vt:lpstr>
      <vt:lpstr>Влюбленность и любовь</vt:lpstr>
      <vt:lpstr>Влюбленность и любовь</vt:lpstr>
      <vt:lpstr>«Старосветские помещики»</vt:lpstr>
      <vt:lpstr>Признаки любви</vt:lpstr>
      <vt:lpstr>Слайд 19</vt:lpstr>
      <vt:lpstr>Рассказ О Генри «Дары волхвов</vt:lpstr>
      <vt:lpstr>Слайд 21</vt:lpstr>
      <vt:lpstr>Слайд 22</vt:lpstr>
      <vt:lpstr>Интерес молодежи  к вопросам семьи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семейных духовно-нравственных ценностей  у молодежи </dc:title>
  <dc:creator>1</dc:creator>
  <cp:lastModifiedBy>1</cp:lastModifiedBy>
  <cp:revision>20</cp:revision>
  <dcterms:created xsi:type="dcterms:W3CDTF">2011-02-09T09:27:02Z</dcterms:created>
  <dcterms:modified xsi:type="dcterms:W3CDTF">2011-02-24T15:54:45Z</dcterms:modified>
</cp:coreProperties>
</file>